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9" r:id="rId3"/>
    <p:sldId id="294" r:id="rId4"/>
    <p:sldId id="258" r:id="rId5"/>
    <p:sldId id="273" r:id="rId6"/>
    <p:sldId id="274" r:id="rId7"/>
    <p:sldId id="275" r:id="rId8"/>
    <p:sldId id="276" r:id="rId9"/>
    <p:sldId id="286" r:id="rId10"/>
    <p:sldId id="278" r:id="rId11"/>
    <p:sldId id="279" r:id="rId12"/>
    <p:sldId id="284" r:id="rId13"/>
    <p:sldId id="280" r:id="rId14"/>
    <p:sldId id="285" r:id="rId15"/>
    <p:sldId id="287" r:id="rId16"/>
    <p:sldId id="288" r:id="rId17"/>
    <p:sldId id="289" r:id="rId18"/>
    <p:sldId id="290" r:id="rId19"/>
    <p:sldId id="291" r:id="rId20"/>
    <p:sldId id="293" r:id="rId21"/>
    <p:sldId id="29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7482" autoAdjust="0"/>
  </p:normalViewPr>
  <p:slideViewPr>
    <p:cSldViewPr>
      <p:cViewPr varScale="1">
        <p:scale>
          <a:sx n="88" d="100"/>
          <a:sy n="88" d="100"/>
        </p:scale>
        <p:origin x="-25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8AFA61-BA51-4896-A035-FAF31328103B}" type="datetimeFigureOut">
              <a:rPr lang="en-US" smtClean="0"/>
              <a:pPr/>
              <a:t>6/16/2015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6DA838-2189-4513-9AC5-77C869C90310}" type="slidenum">
              <a:rPr lang="en-US" smtClean="0"/>
              <a:pPr/>
              <a:t>‹#›</a:t>
            </a:fld>
            <a:endParaRPr lang="en-US"/>
          </a:p>
        </p:txBody>
      </p:sp>
    </p:spTree>
    <p:extLst>
      <p:ext uri="{BB962C8B-B14F-4D97-AF65-F5344CB8AC3E}">
        <p14:creationId xmlns:p14="http://schemas.microsoft.com/office/powerpoint/2010/main" val="356446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Briefly, review the main concepts</a:t>
            </a:r>
            <a:r>
              <a:rPr lang="en-US" baseline="0" dirty="0" smtClean="0"/>
              <a:t> from the last lesson.  Start with reminding them the goal of the program:  to understand genetic diseases using the example of sickle cell.  Then, remind them what genes and DNA are.  They need to be reminded of nucleotides and hydrogen bonding because they will see them again in RNA.</a:t>
            </a:r>
            <a:endParaRPr lang="en-US" dirty="0" smtClean="0"/>
          </a:p>
          <a:p>
            <a:endParaRPr lang="en-US" dirty="0"/>
          </a:p>
        </p:txBody>
      </p:sp>
      <p:sp>
        <p:nvSpPr>
          <p:cNvPr id="4" name="Slide Number Placeholder 3"/>
          <p:cNvSpPr>
            <a:spLocks noGrp="1"/>
          </p:cNvSpPr>
          <p:nvPr>
            <p:ph type="sldNum" sz="quarter" idx="10"/>
          </p:nvPr>
        </p:nvSpPr>
        <p:spPr/>
        <p:txBody>
          <a:bodyPr/>
          <a:lstStyle/>
          <a:p>
            <a:fld id="{EC6DA838-2189-4513-9AC5-77C869C90310}" type="slidenum">
              <a:rPr lang="en-US" smtClean="0"/>
              <a:pPr/>
              <a:t>2</a:t>
            </a:fld>
            <a:endParaRPr lang="en-US"/>
          </a:p>
        </p:txBody>
      </p:sp>
    </p:spTree>
    <p:extLst>
      <p:ext uri="{BB962C8B-B14F-4D97-AF65-F5344CB8AC3E}">
        <p14:creationId xmlns:p14="http://schemas.microsoft.com/office/powerpoint/2010/main" val="391188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Errors can happen.  DNA can get damaged and change one or</a:t>
            </a:r>
            <a:r>
              <a:rPr lang="en-US" baseline="0" dirty="0" smtClean="0"/>
              <a:t> more nucleotide in a DNA (gene) sequence.</a:t>
            </a:r>
            <a:endParaRPr lang="en-US" dirty="0"/>
          </a:p>
        </p:txBody>
      </p:sp>
      <p:sp>
        <p:nvSpPr>
          <p:cNvPr id="4" name="Slide Number Placeholder 3"/>
          <p:cNvSpPr>
            <a:spLocks noGrp="1"/>
          </p:cNvSpPr>
          <p:nvPr>
            <p:ph type="sldNum" sz="quarter" idx="10"/>
          </p:nvPr>
        </p:nvSpPr>
        <p:spPr/>
        <p:txBody>
          <a:bodyPr/>
          <a:lstStyle/>
          <a:p>
            <a:fld id="{EC6DA838-2189-4513-9AC5-77C869C90310}" type="slidenum">
              <a:rPr lang="en-US" smtClean="0"/>
              <a:pPr/>
              <a:t>16</a:t>
            </a:fld>
            <a:endParaRPr lang="en-US"/>
          </a:p>
        </p:txBody>
      </p:sp>
    </p:spTree>
    <p:extLst>
      <p:ext uri="{BB962C8B-B14F-4D97-AF65-F5344CB8AC3E}">
        <p14:creationId xmlns:p14="http://schemas.microsoft.com/office/powerpoint/2010/main" val="2354553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each type of mutation clearly,</a:t>
            </a:r>
            <a:r>
              <a:rPr lang="en-US" baseline="0" dirty="0" smtClean="0"/>
              <a:t> especially the concept of shifting the “reading frame” (but don’t use those words).  Just make them see and understand the implication of inserting and deleting one nucleotide.  The main thing they need to understand is the substitution, because sickle cell arises from a substitution.</a:t>
            </a:r>
            <a:endParaRPr lang="en-US" dirty="0"/>
          </a:p>
        </p:txBody>
      </p:sp>
      <p:sp>
        <p:nvSpPr>
          <p:cNvPr id="4" name="Slide Number Placeholder 3"/>
          <p:cNvSpPr>
            <a:spLocks noGrp="1"/>
          </p:cNvSpPr>
          <p:nvPr>
            <p:ph type="sldNum" sz="quarter" idx="10"/>
          </p:nvPr>
        </p:nvSpPr>
        <p:spPr/>
        <p:txBody>
          <a:bodyPr/>
          <a:lstStyle/>
          <a:p>
            <a:fld id="{EC6DA838-2189-4513-9AC5-77C869C90310}" type="slidenum">
              <a:rPr lang="en-US" smtClean="0"/>
              <a:pPr/>
              <a:t>17</a:t>
            </a:fld>
            <a:endParaRPr lang="en-US"/>
          </a:p>
        </p:txBody>
      </p:sp>
    </p:spTree>
    <p:extLst>
      <p:ext uri="{BB962C8B-B14F-4D97-AF65-F5344CB8AC3E}">
        <p14:creationId xmlns:p14="http://schemas.microsoft.com/office/powerpoint/2010/main" val="281842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Hemoglobin</a:t>
            </a:r>
            <a:r>
              <a:rPr lang="en-US" baseline="0" dirty="0" smtClean="0"/>
              <a:t> is a protein.  Therefore, when cells make hemoglobin, the DNA “encoding” hemoglobin is transcribed in the nucleus.  Then translated by the ribosome in the cytoplasm.  In sickle cell, there is mutation in the DNA encoding hemoglobin, which results in the production of a protein that cannot do its job (carry oxygen) properly.</a:t>
            </a:r>
            <a:endParaRPr lang="en-US" dirty="0"/>
          </a:p>
        </p:txBody>
      </p:sp>
      <p:sp>
        <p:nvSpPr>
          <p:cNvPr id="4" name="Slide Number Placeholder 3"/>
          <p:cNvSpPr>
            <a:spLocks noGrp="1"/>
          </p:cNvSpPr>
          <p:nvPr>
            <p:ph type="sldNum" sz="quarter" idx="10"/>
          </p:nvPr>
        </p:nvSpPr>
        <p:spPr/>
        <p:txBody>
          <a:bodyPr/>
          <a:lstStyle/>
          <a:p>
            <a:fld id="{EC6DA838-2189-4513-9AC5-77C869C90310}" type="slidenum">
              <a:rPr lang="en-US" smtClean="0"/>
              <a:pPr/>
              <a:t>19</a:t>
            </a:fld>
            <a:endParaRPr lang="en-US"/>
          </a:p>
        </p:txBody>
      </p:sp>
    </p:spTree>
    <p:extLst>
      <p:ext uri="{BB962C8B-B14F-4D97-AF65-F5344CB8AC3E}">
        <p14:creationId xmlns:p14="http://schemas.microsoft.com/office/powerpoint/2010/main" val="91121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Only DNA will be visible in the </a:t>
            </a:r>
            <a:r>
              <a:rPr lang="en-US" dirty="0" err="1" smtClean="0"/>
              <a:t>agarose</a:t>
            </a:r>
            <a:r>
              <a:rPr lang="en-US" dirty="0" smtClean="0"/>
              <a:t> gel.  Hence, why we only see the bands for the DNA ladder and </a:t>
            </a:r>
            <a:r>
              <a:rPr lang="en-US" smtClean="0"/>
              <a:t>extracted Strawberry</a:t>
            </a:r>
            <a:r>
              <a:rPr lang="en-US" baseline="0" smtClean="0"/>
              <a:t> DNA.</a:t>
            </a:r>
            <a:endParaRPr lang="en-US" dirty="0" smtClean="0"/>
          </a:p>
          <a:p>
            <a:endParaRPr lang="en-US" dirty="0"/>
          </a:p>
        </p:txBody>
      </p:sp>
      <p:sp>
        <p:nvSpPr>
          <p:cNvPr id="4" name="Slide Number Placeholder 3"/>
          <p:cNvSpPr>
            <a:spLocks noGrp="1"/>
          </p:cNvSpPr>
          <p:nvPr>
            <p:ph type="sldNum" sz="quarter" idx="10"/>
          </p:nvPr>
        </p:nvSpPr>
        <p:spPr/>
        <p:txBody>
          <a:bodyPr/>
          <a:lstStyle/>
          <a:p>
            <a:fld id="{EC6DA838-2189-4513-9AC5-77C869C90310}" type="slidenum">
              <a:rPr lang="en-US" smtClean="0"/>
              <a:pPr/>
              <a:t>3</a:t>
            </a:fld>
            <a:endParaRPr lang="en-US"/>
          </a:p>
        </p:txBody>
      </p:sp>
    </p:spTree>
    <p:extLst>
      <p:ext uri="{BB962C8B-B14F-4D97-AF65-F5344CB8AC3E}">
        <p14:creationId xmlns:p14="http://schemas.microsoft.com/office/powerpoint/2010/main" val="391188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good moment to explain TRANSCRIPTION, and why it is called transcription.  Not sure if the HS students will know the meaning of “to transcribe”.  You can use examples such spoken</a:t>
            </a:r>
            <a:r>
              <a:rPr lang="en-US" baseline="0" dirty="0" smtClean="0"/>
              <a:t> words </a:t>
            </a:r>
            <a:r>
              <a:rPr lang="en-US" baseline="0" dirty="0" smtClean="0">
                <a:sym typeface="Wingdings" panose="05000000000000000000" pitchFamily="2" charset="2"/>
              </a:rPr>
              <a:t> written words (same information, same language).  Or, transcription in music, rewriting a music piece for one instrument to another instrument using the same language (musical notes).  Transcription, in this sense, is passing on the information in DNA to RNA using the “language” of nucleotides.</a:t>
            </a:r>
            <a:endParaRPr lang="en-US" dirty="0"/>
          </a:p>
        </p:txBody>
      </p:sp>
      <p:sp>
        <p:nvSpPr>
          <p:cNvPr id="4" name="Slide Number Placeholder 3"/>
          <p:cNvSpPr>
            <a:spLocks noGrp="1"/>
          </p:cNvSpPr>
          <p:nvPr>
            <p:ph type="sldNum" sz="quarter" idx="10"/>
          </p:nvPr>
        </p:nvSpPr>
        <p:spPr/>
        <p:txBody>
          <a:bodyPr/>
          <a:lstStyle/>
          <a:p>
            <a:fld id="{EC6DA838-2189-4513-9AC5-77C869C90310}" type="slidenum">
              <a:rPr lang="en-US" smtClean="0"/>
              <a:pPr/>
              <a:t>7</a:t>
            </a:fld>
            <a:endParaRPr lang="en-US"/>
          </a:p>
        </p:txBody>
      </p:sp>
    </p:spTree>
    <p:extLst>
      <p:ext uri="{BB962C8B-B14F-4D97-AF65-F5344CB8AC3E}">
        <p14:creationId xmlns:p14="http://schemas.microsoft.com/office/powerpoint/2010/main" val="3975891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in RNA there is no T, instead there is U.  Pairing is,</a:t>
            </a:r>
            <a:r>
              <a:rPr lang="en-US" baseline="0" dirty="0" smtClean="0"/>
              <a:t> again, through hydrogen bonds (the same bonds that hold the two strands in DNA).</a:t>
            </a:r>
            <a:endParaRPr lang="en-US" dirty="0"/>
          </a:p>
        </p:txBody>
      </p:sp>
      <p:sp>
        <p:nvSpPr>
          <p:cNvPr id="4" name="Slide Number Placeholder 3"/>
          <p:cNvSpPr>
            <a:spLocks noGrp="1"/>
          </p:cNvSpPr>
          <p:nvPr>
            <p:ph type="sldNum" sz="quarter" idx="10"/>
          </p:nvPr>
        </p:nvSpPr>
        <p:spPr/>
        <p:txBody>
          <a:bodyPr/>
          <a:lstStyle/>
          <a:p>
            <a:fld id="{EC6DA838-2189-4513-9AC5-77C869C90310}" type="slidenum">
              <a:rPr lang="en-US" smtClean="0"/>
              <a:pPr/>
              <a:t>8</a:t>
            </a:fld>
            <a:endParaRPr lang="en-US"/>
          </a:p>
        </p:txBody>
      </p:sp>
    </p:spTree>
    <p:extLst>
      <p:ext uri="{BB962C8B-B14F-4D97-AF65-F5344CB8AC3E}">
        <p14:creationId xmlns:p14="http://schemas.microsoft.com/office/powerpoint/2010/main" val="3906483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messengerRNA</a:t>
            </a:r>
            <a:r>
              <a:rPr lang="en-US" dirty="0" smtClean="0"/>
              <a:t> because it carries a MESSAGE. </a:t>
            </a:r>
            <a:r>
              <a:rPr lang="en-US" baseline="0" dirty="0" smtClean="0"/>
              <a:t> There are other types of RNA in the cell.  Describe the ribosome as a “machine” or a “decoder” that reads the information and translates it.  Use an analogy:  Barcodes </a:t>
            </a:r>
            <a:r>
              <a:rPr lang="en-US" baseline="0" dirty="0" smtClean="0">
                <a:sym typeface="Wingdings" panose="05000000000000000000" pitchFamily="2" charset="2"/>
              </a:rPr>
              <a:t> Price.  Start using the word “code”.</a:t>
            </a:r>
            <a:endParaRPr lang="en-US" dirty="0"/>
          </a:p>
        </p:txBody>
      </p:sp>
      <p:sp>
        <p:nvSpPr>
          <p:cNvPr id="4" name="Slide Number Placeholder 3"/>
          <p:cNvSpPr>
            <a:spLocks noGrp="1"/>
          </p:cNvSpPr>
          <p:nvPr>
            <p:ph type="sldNum" sz="quarter" idx="10"/>
          </p:nvPr>
        </p:nvSpPr>
        <p:spPr/>
        <p:txBody>
          <a:bodyPr/>
          <a:lstStyle/>
          <a:p>
            <a:fld id="{EC6DA838-2189-4513-9AC5-77C869C90310}" type="slidenum">
              <a:rPr lang="en-US" smtClean="0"/>
              <a:pPr/>
              <a:t>10</a:t>
            </a:fld>
            <a:endParaRPr lang="en-US"/>
          </a:p>
        </p:txBody>
      </p:sp>
    </p:spTree>
    <p:extLst>
      <p:ext uri="{BB962C8B-B14F-4D97-AF65-F5344CB8AC3E}">
        <p14:creationId xmlns:p14="http://schemas.microsoft.com/office/powerpoint/2010/main" val="1214094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explain, compare/contrast TRANSCRIPTION with TRANSLATION.</a:t>
            </a:r>
            <a:endParaRPr lang="en-US" dirty="0"/>
          </a:p>
        </p:txBody>
      </p:sp>
      <p:sp>
        <p:nvSpPr>
          <p:cNvPr id="4" name="Slide Number Placeholder 3"/>
          <p:cNvSpPr>
            <a:spLocks noGrp="1"/>
          </p:cNvSpPr>
          <p:nvPr>
            <p:ph type="sldNum" sz="quarter" idx="10"/>
          </p:nvPr>
        </p:nvSpPr>
        <p:spPr/>
        <p:txBody>
          <a:bodyPr/>
          <a:lstStyle/>
          <a:p>
            <a:fld id="{EC6DA838-2189-4513-9AC5-77C869C90310}" type="slidenum">
              <a:rPr lang="en-US" smtClean="0"/>
              <a:pPr/>
              <a:t>11</a:t>
            </a:fld>
            <a:endParaRPr lang="en-US"/>
          </a:p>
        </p:txBody>
      </p:sp>
    </p:spTree>
    <p:extLst>
      <p:ext uri="{BB962C8B-B14F-4D97-AF65-F5344CB8AC3E}">
        <p14:creationId xmlns:p14="http://schemas.microsoft.com/office/powerpoint/2010/main" val="100805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is animated.  Explain that “amino acids” are the “building blocks” of proteins (proteins are made of amino acids). Just mention that </a:t>
            </a:r>
            <a:r>
              <a:rPr lang="en-US" baseline="0" dirty="0" err="1" smtClean="0"/>
              <a:t>tRNA</a:t>
            </a:r>
            <a:r>
              <a:rPr lang="en-US" baseline="0" dirty="0" smtClean="0"/>
              <a:t> (transfer RNA) is the RNA that brings (“transfers”) an amino acid.  The </a:t>
            </a:r>
            <a:r>
              <a:rPr lang="en-US" baseline="0" dirty="0" err="1" smtClean="0"/>
              <a:t>tRNA</a:t>
            </a:r>
            <a:r>
              <a:rPr lang="en-US" baseline="0" dirty="0" smtClean="0"/>
              <a:t> has a “triplet” that compliments that one in the mRNA, so that the code that was in the DNA is retained.  Thus, the information that was in DNA is transcribed to RNA, and then translated to a protein (in amino acids, not in nucleotides).</a:t>
            </a:r>
            <a:endParaRPr lang="en-US" dirty="0"/>
          </a:p>
        </p:txBody>
      </p:sp>
      <p:sp>
        <p:nvSpPr>
          <p:cNvPr id="4" name="Slide Number Placeholder 3"/>
          <p:cNvSpPr>
            <a:spLocks noGrp="1"/>
          </p:cNvSpPr>
          <p:nvPr>
            <p:ph type="sldNum" sz="quarter" idx="10"/>
          </p:nvPr>
        </p:nvSpPr>
        <p:spPr/>
        <p:txBody>
          <a:bodyPr/>
          <a:lstStyle/>
          <a:p>
            <a:fld id="{EC6DA838-2189-4513-9AC5-77C869C90310}" type="slidenum">
              <a:rPr lang="en-US" smtClean="0"/>
              <a:pPr/>
              <a:t>12</a:t>
            </a:fld>
            <a:endParaRPr lang="en-US"/>
          </a:p>
        </p:txBody>
      </p:sp>
    </p:spTree>
    <p:extLst>
      <p:ext uri="{BB962C8B-B14F-4D97-AF65-F5344CB8AC3E}">
        <p14:creationId xmlns:p14="http://schemas.microsoft.com/office/powerpoint/2010/main" val="905811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words codon and triplets.  Show</a:t>
            </a:r>
            <a:r>
              <a:rPr lang="en-US" baseline="0" dirty="0" smtClean="0"/>
              <a:t> them how to use the code.  You may need to use the board.  Write two triplets, translate the first one, ask them to translate the second one.  Just mention (don’t explain too much) that amino acids have the full name, three letter abbreviation, and a one letter abbreviation.</a:t>
            </a:r>
            <a:endParaRPr lang="en-US" dirty="0"/>
          </a:p>
        </p:txBody>
      </p:sp>
      <p:sp>
        <p:nvSpPr>
          <p:cNvPr id="4" name="Slide Number Placeholder 3"/>
          <p:cNvSpPr>
            <a:spLocks noGrp="1"/>
          </p:cNvSpPr>
          <p:nvPr>
            <p:ph type="sldNum" sz="quarter" idx="10"/>
          </p:nvPr>
        </p:nvSpPr>
        <p:spPr/>
        <p:txBody>
          <a:bodyPr/>
          <a:lstStyle/>
          <a:p>
            <a:fld id="{EC6DA838-2189-4513-9AC5-77C869C90310}" type="slidenum">
              <a:rPr lang="en-US" smtClean="0"/>
              <a:pPr/>
              <a:t>13</a:t>
            </a:fld>
            <a:endParaRPr lang="en-US"/>
          </a:p>
        </p:txBody>
      </p:sp>
    </p:spTree>
    <p:extLst>
      <p:ext uri="{BB962C8B-B14F-4D97-AF65-F5344CB8AC3E}">
        <p14:creationId xmlns:p14="http://schemas.microsoft.com/office/powerpoint/2010/main" val="250898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if</a:t>
            </a:r>
            <a:r>
              <a:rPr lang="en-US" baseline="0" dirty="0" smtClean="0"/>
              <a:t> this slide is needed.  But here they can visualize what happens in the ribosome.  Guide them step by step, from RIGHT to LEFT (</a:t>
            </a:r>
            <a:r>
              <a:rPr lang="en-US" baseline="0" dirty="0" err="1" smtClean="0"/>
              <a:t>tRNA+amino</a:t>
            </a:r>
            <a:r>
              <a:rPr lang="en-US" baseline="0" dirty="0" smtClean="0"/>
              <a:t> acid) coming, binding with the mRNA, connecting the amino acids, and then discarding the “empty </a:t>
            </a:r>
            <a:r>
              <a:rPr lang="en-US" baseline="0" dirty="0" err="1" smtClean="0"/>
              <a:t>tRNA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C6DA838-2189-4513-9AC5-77C869C90310}" type="slidenum">
              <a:rPr lang="en-US" smtClean="0"/>
              <a:pPr/>
              <a:t>14</a:t>
            </a:fld>
            <a:endParaRPr lang="en-US"/>
          </a:p>
        </p:txBody>
      </p:sp>
    </p:spTree>
    <p:extLst>
      <p:ext uri="{BB962C8B-B14F-4D97-AF65-F5344CB8AC3E}">
        <p14:creationId xmlns:p14="http://schemas.microsoft.com/office/powerpoint/2010/main" val="364694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D7C23C-9921-4FEB-A88F-EE8C3C83FCD0}"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DAE31-8254-40FA-A060-A7D0F73DE7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7C23C-9921-4FEB-A88F-EE8C3C83FCD0}"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DAE31-8254-40FA-A060-A7D0F73DE7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7C23C-9921-4FEB-A88F-EE8C3C83FCD0}"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DAE31-8254-40FA-A060-A7D0F73DE7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7C23C-9921-4FEB-A88F-EE8C3C83FCD0}"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DAE31-8254-40FA-A060-A7D0F73DE7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D7C23C-9921-4FEB-A88F-EE8C3C83FCD0}"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DAE31-8254-40FA-A060-A7D0F73DE7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D7C23C-9921-4FEB-A88F-EE8C3C83FCD0}"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DAE31-8254-40FA-A060-A7D0F73DE7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D7C23C-9921-4FEB-A88F-EE8C3C83FCD0}" type="datetimeFigureOut">
              <a:rPr lang="en-US" smtClean="0"/>
              <a:pPr/>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BDAE31-8254-40FA-A060-A7D0F73DE7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D7C23C-9921-4FEB-A88F-EE8C3C83FCD0}" type="datetimeFigureOut">
              <a:rPr lang="en-US" smtClean="0"/>
              <a:pPr/>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DAE31-8254-40FA-A060-A7D0F73DE7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7C23C-9921-4FEB-A88F-EE8C3C83FCD0}" type="datetimeFigureOut">
              <a:rPr lang="en-US" smtClean="0"/>
              <a:pPr/>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BDAE31-8254-40FA-A060-A7D0F73DE7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D7C23C-9921-4FEB-A88F-EE8C3C83FCD0}"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DAE31-8254-40FA-A060-A7D0F73DE7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D7C23C-9921-4FEB-A88F-EE8C3C83FCD0}"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DAE31-8254-40FA-A060-A7D0F73DE7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7C23C-9921-4FEB-A88F-EE8C3C83FCD0}" type="datetimeFigureOut">
              <a:rPr lang="en-US" smtClean="0"/>
              <a:pPr/>
              <a:t>6/16/2015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DAE31-8254-40FA-A060-A7D0F73DE7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mg.docstoccdn.com/thumb/orig/109845472.png"/>
          <p:cNvPicPr>
            <a:picLocks noChangeAspect="1" noChangeArrowheads="1"/>
          </p:cNvPicPr>
          <p:nvPr/>
        </p:nvPicPr>
        <p:blipFill>
          <a:blip r:embed="rId2" cstate="print"/>
          <a:srcRect/>
          <a:stretch>
            <a:fillRect/>
          </a:stretch>
        </p:blipFill>
        <p:spPr bwMode="auto">
          <a:xfrm>
            <a:off x="457200" y="609600"/>
            <a:ext cx="6498932" cy="4876800"/>
          </a:xfrm>
          <a:prstGeom prst="rect">
            <a:avLst/>
          </a:prstGeom>
          <a:noFill/>
        </p:spPr>
      </p:pic>
      <p:sp>
        <p:nvSpPr>
          <p:cNvPr id="2" name="TextBox 1"/>
          <p:cNvSpPr txBox="1"/>
          <p:nvPr/>
        </p:nvSpPr>
        <p:spPr>
          <a:xfrm>
            <a:off x="3276600" y="2362200"/>
            <a:ext cx="5867400" cy="3600986"/>
          </a:xfrm>
          <a:prstGeom prst="rect">
            <a:avLst/>
          </a:prstGeom>
          <a:solidFill>
            <a:schemeClr val="bg1"/>
          </a:solidFill>
        </p:spPr>
        <p:txBody>
          <a:bodyPr wrap="square" rtlCol="0">
            <a:spAutoFit/>
          </a:bodyPr>
          <a:lstStyle/>
          <a:p>
            <a:pPr algn="ctr"/>
            <a:r>
              <a:rPr lang="en-US" sz="5400" b="1" dirty="0" smtClean="0"/>
              <a:t>GENES, MUTATIONS &amp; DISEASES:</a:t>
            </a:r>
          </a:p>
          <a:p>
            <a:pPr algn="ctr"/>
            <a:r>
              <a:rPr lang="en-US" sz="4000" b="1" dirty="0" smtClean="0"/>
              <a:t>UNDERSTANDING THE ORIGINS OF GENETIC DISORDERS</a:t>
            </a:r>
            <a:endParaRPr lang="en-US" sz="4000" b="1" dirty="0"/>
          </a:p>
        </p:txBody>
      </p:sp>
      <p:sp>
        <p:nvSpPr>
          <p:cNvPr id="4" name="Rectangle 3"/>
          <p:cNvSpPr/>
          <p:nvPr/>
        </p:nvSpPr>
        <p:spPr>
          <a:xfrm>
            <a:off x="497509" y="5583787"/>
            <a:ext cx="1636987" cy="246221"/>
          </a:xfrm>
          <a:prstGeom prst="rect">
            <a:avLst/>
          </a:prstGeom>
        </p:spPr>
        <p:txBody>
          <a:bodyPr wrap="none">
            <a:spAutoFit/>
          </a:bodyPr>
          <a:lstStyle/>
          <a:p>
            <a:r>
              <a:rPr lang="en-US" sz="1000" dirty="0"/>
              <a:t>http://www.raogk.org/dna/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www.csus.edu/indiv/l/loom/gene%20expr/overvie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113"/>
          <a:stretch/>
        </p:blipFill>
        <p:spPr bwMode="auto">
          <a:xfrm>
            <a:off x="2743200" y="1600200"/>
            <a:ext cx="6126647" cy="47328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349627"/>
            <a:ext cx="8534400" cy="1200329"/>
          </a:xfrm>
          <a:prstGeom prst="rect">
            <a:avLst/>
          </a:prstGeom>
          <a:noFill/>
        </p:spPr>
        <p:txBody>
          <a:bodyPr wrap="square" rtlCol="0">
            <a:spAutoFit/>
          </a:bodyPr>
          <a:lstStyle/>
          <a:p>
            <a:r>
              <a:rPr lang="en-US" sz="2400" dirty="0" smtClean="0"/>
              <a:t>Transcription is the first step of </a:t>
            </a:r>
            <a:r>
              <a:rPr lang="en-US" sz="2400" b="1" u="sng" dirty="0" smtClean="0"/>
              <a:t>protein synthesis</a:t>
            </a:r>
            <a:r>
              <a:rPr lang="en-US" sz="2400" dirty="0" smtClean="0"/>
              <a:t>.</a:t>
            </a:r>
          </a:p>
          <a:p>
            <a:r>
              <a:rPr lang="en-US" sz="2400" dirty="0" smtClean="0"/>
              <a:t>The type of RNA that results from this step is </a:t>
            </a:r>
            <a:r>
              <a:rPr lang="en-US" sz="2400" b="1" dirty="0" smtClean="0">
                <a:solidFill>
                  <a:srgbClr val="C00000"/>
                </a:solidFill>
              </a:rPr>
              <a:t>messenger RNA (mRNA)</a:t>
            </a:r>
            <a:r>
              <a:rPr lang="en-US" sz="2400" dirty="0" smtClean="0"/>
              <a:t>.  After RNA is made, it leaves the nucleus.</a:t>
            </a:r>
          </a:p>
        </p:txBody>
      </p:sp>
      <p:sp>
        <p:nvSpPr>
          <p:cNvPr id="2" name="Rectangle 1"/>
          <p:cNvSpPr/>
          <p:nvPr/>
        </p:nvSpPr>
        <p:spPr>
          <a:xfrm>
            <a:off x="228600" y="5224658"/>
            <a:ext cx="4419600" cy="1015663"/>
          </a:xfrm>
          <a:prstGeom prst="rect">
            <a:avLst/>
          </a:prstGeom>
        </p:spPr>
        <p:txBody>
          <a:bodyPr wrap="square">
            <a:spAutoFit/>
          </a:bodyPr>
          <a:lstStyle/>
          <a:p>
            <a:r>
              <a:rPr lang="en-US" sz="2000" b="1" dirty="0"/>
              <a:t>In the cytoplasm, </a:t>
            </a:r>
            <a:r>
              <a:rPr lang="en-US" sz="2000" b="1" dirty="0">
                <a:solidFill>
                  <a:srgbClr val="C00000"/>
                </a:solidFill>
              </a:rPr>
              <a:t>ribosomes</a:t>
            </a:r>
            <a:r>
              <a:rPr lang="en-US" sz="2000" b="1" dirty="0"/>
              <a:t> “read and translate” the message in mRNA to make the protein.</a:t>
            </a:r>
          </a:p>
        </p:txBody>
      </p:sp>
    </p:spTree>
    <p:extLst>
      <p:ext uri="{BB962C8B-B14F-4D97-AF65-F5344CB8AC3E}">
        <p14:creationId xmlns:p14="http://schemas.microsoft.com/office/powerpoint/2010/main" val="285395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9481" y="226575"/>
            <a:ext cx="8317320" cy="1138773"/>
          </a:xfrm>
          <a:prstGeom prst="rect">
            <a:avLst/>
          </a:prstGeom>
          <a:noFill/>
        </p:spPr>
        <p:txBody>
          <a:bodyPr wrap="square" rtlCol="0">
            <a:spAutoFit/>
          </a:bodyPr>
          <a:lstStyle/>
          <a:p>
            <a:r>
              <a:rPr lang="en-US" sz="3600" b="1" dirty="0" smtClean="0"/>
              <a:t>TRANSLATION </a:t>
            </a:r>
            <a:r>
              <a:rPr lang="en-US" sz="3200" dirty="0" smtClean="0"/>
              <a:t>is the synthesis of a protein using the information (message, code) in mRNA.</a:t>
            </a:r>
            <a:endParaRPr lang="en-US" sz="3200" b="1" dirty="0"/>
          </a:p>
        </p:txBody>
      </p:sp>
      <p:pic>
        <p:nvPicPr>
          <p:cNvPr id="7172" name="Picture 4" descr="http://www.uic.edu/classes/bios/bios100/lectures/centraldogm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85"/>
          <a:stretch/>
        </p:blipFill>
        <p:spPr bwMode="auto">
          <a:xfrm>
            <a:off x="1947115" y="1521799"/>
            <a:ext cx="5162052" cy="51668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4133" y="5410200"/>
            <a:ext cx="3058914" cy="1138773"/>
          </a:xfrm>
          <a:prstGeom prst="rect">
            <a:avLst/>
          </a:prstGeom>
          <a:solidFill>
            <a:schemeClr val="bg1"/>
          </a:solidFill>
        </p:spPr>
        <p:txBody>
          <a:bodyPr wrap="none" rtlCol="0">
            <a:spAutoFit/>
          </a:bodyPr>
          <a:lstStyle/>
          <a:p>
            <a:pPr algn="ctr"/>
            <a:r>
              <a:rPr lang="en-US" sz="4400" b="1" dirty="0" smtClean="0">
                <a:solidFill>
                  <a:srgbClr val="00B050"/>
                </a:solidFill>
              </a:rPr>
              <a:t>PROTEINS</a:t>
            </a:r>
          </a:p>
          <a:p>
            <a:pPr algn="ctr"/>
            <a:r>
              <a:rPr lang="en-US" sz="2400" b="1" dirty="0" smtClean="0"/>
              <a:t>(active cell machinery)</a:t>
            </a:r>
            <a:endParaRPr lang="en-US" sz="2400" b="1" dirty="0"/>
          </a:p>
        </p:txBody>
      </p:sp>
    </p:spTree>
    <p:extLst>
      <p:ext uri="{BB962C8B-B14F-4D97-AF65-F5344CB8AC3E}">
        <p14:creationId xmlns:p14="http://schemas.microsoft.com/office/powerpoint/2010/main" val="2392000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hyperphysics.phy-astr.gsu.edu/hbase/organic/imgorg/ctranslat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85800"/>
            <a:ext cx="8168558"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4724400"/>
            <a:ext cx="5791200" cy="76200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590800" y="1676400"/>
            <a:ext cx="18288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495800" y="1676400"/>
            <a:ext cx="2362200" cy="2971800"/>
            <a:chOff x="4495800" y="1676400"/>
            <a:chExt cx="2362200" cy="2971800"/>
          </a:xfrm>
        </p:grpSpPr>
        <p:sp>
          <p:nvSpPr>
            <p:cNvPr id="5" name="Rectangle 4"/>
            <p:cNvSpPr/>
            <p:nvPr/>
          </p:nvSpPr>
          <p:spPr>
            <a:xfrm>
              <a:off x="4495800" y="1676400"/>
              <a:ext cx="18288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019800" y="3276600"/>
              <a:ext cx="838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609600" y="1676400"/>
            <a:ext cx="18288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6700" y="629453"/>
            <a:ext cx="6477000" cy="954107"/>
          </a:xfrm>
          <a:prstGeom prst="rect">
            <a:avLst/>
          </a:prstGeom>
          <a:solidFill>
            <a:schemeClr val="accent6">
              <a:lumMod val="20000"/>
              <a:lumOff val="80000"/>
            </a:schemeClr>
          </a:solidFill>
        </p:spPr>
        <p:txBody>
          <a:bodyPr wrap="square" rtlCol="0">
            <a:spAutoFit/>
          </a:bodyPr>
          <a:lstStyle/>
          <a:p>
            <a:r>
              <a:rPr lang="en-US" sz="2800" b="1" u="sng" dirty="0" smtClean="0">
                <a:solidFill>
                  <a:srgbClr val="C00000"/>
                </a:solidFill>
              </a:rPr>
              <a:t>Amino acids</a:t>
            </a:r>
            <a:r>
              <a:rPr lang="en-US" sz="2800" b="1" dirty="0" smtClean="0">
                <a:solidFill>
                  <a:srgbClr val="C00000"/>
                </a:solidFill>
              </a:rPr>
              <a:t> </a:t>
            </a:r>
            <a:r>
              <a:rPr lang="en-US" sz="2800" b="1" dirty="0" smtClean="0"/>
              <a:t>corresponding to the codons are added to the growing protein chain.</a:t>
            </a:r>
            <a:endParaRPr lang="en-US" sz="2800" b="1" dirty="0"/>
          </a:p>
        </p:txBody>
      </p:sp>
      <p:sp>
        <p:nvSpPr>
          <p:cNvPr id="9" name="Rectangle 8"/>
          <p:cNvSpPr/>
          <p:nvPr/>
        </p:nvSpPr>
        <p:spPr>
          <a:xfrm>
            <a:off x="4157019" y="6147713"/>
            <a:ext cx="2167581" cy="246221"/>
          </a:xfrm>
          <a:prstGeom prst="rect">
            <a:avLst/>
          </a:prstGeom>
        </p:spPr>
        <p:txBody>
          <a:bodyPr wrap="none">
            <a:spAutoFit/>
          </a:bodyPr>
          <a:lstStyle/>
          <a:p>
            <a:r>
              <a:rPr lang="en-US" sz="1000" dirty="0"/>
              <a:t>http://hyperphysics.phy-astr.gsu.edu/</a:t>
            </a:r>
          </a:p>
        </p:txBody>
      </p:sp>
    </p:spTree>
    <p:extLst>
      <p:ext uri="{BB962C8B-B14F-4D97-AF65-F5344CB8AC3E}">
        <p14:creationId xmlns:p14="http://schemas.microsoft.com/office/powerpoint/2010/main" val="320224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2000"/>
                                        <p:tgtEl>
                                          <p:spTgt spid="8"/>
                                        </p:tgtEl>
                                      </p:cBhvr>
                                    </p:animEffect>
                                    <p:anim calcmode="lin" valueType="num">
                                      <p:cBhvr>
                                        <p:cTn id="12" dur="2000"/>
                                        <p:tgtEl>
                                          <p:spTgt spid="8"/>
                                        </p:tgtEl>
                                        <p:attrNameLst>
                                          <p:attrName>ppt_x</p:attrName>
                                        </p:attrNameLst>
                                      </p:cBhvr>
                                      <p:tavLst>
                                        <p:tav tm="0">
                                          <p:val>
                                            <p:strVal val="ppt_x"/>
                                          </p:val>
                                        </p:tav>
                                        <p:tav tm="100000">
                                          <p:val>
                                            <p:strVal val="ppt_x"/>
                                          </p:val>
                                        </p:tav>
                                      </p:tavLst>
                                    </p:anim>
                                    <p:anim calcmode="lin" valueType="num">
                                      <p:cBhvr>
                                        <p:cTn id="13" dur="2000"/>
                                        <p:tgtEl>
                                          <p:spTgt spid="8"/>
                                        </p:tgtEl>
                                        <p:attrNameLst>
                                          <p:attrName>ppt_y</p:attrName>
                                        </p:attrNameLst>
                                      </p:cBhvr>
                                      <p:tavLst>
                                        <p:tav tm="0">
                                          <p:val>
                                            <p:strVal val="ppt_y"/>
                                          </p:val>
                                        </p:tav>
                                        <p:tav tm="100000">
                                          <p:val>
                                            <p:strVal val="ppt_y+.1"/>
                                          </p:val>
                                        </p:tav>
                                      </p:tavLst>
                                    </p:anim>
                                    <p:set>
                                      <p:cBhvr>
                                        <p:cTn id="14" dur="1" fill="hold">
                                          <p:stCondLst>
                                            <p:cond delay="1999"/>
                                          </p:stCondLst>
                                        </p:cTn>
                                        <p:tgtEl>
                                          <p:spTgt spid="8"/>
                                        </p:tgtEl>
                                        <p:attrNameLst>
                                          <p:attrName>style.visibility</p:attrName>
                                        </p:attrNameLst>
                                      </p:cBhvr>
                                      <p:to>
                                        <p:strVal val="hidden"/>
                                      </p:to>
                                    </p:set>
                                  </p:childTnLst>
                                </p:cTn>
                              </p:par>
                            </p:childTnLst>
                          </p:cTn>
                        </p:par>
                        <p:par>
                          <p:cTn id="15" fill="hold">
                            <p:stCondLst>
                              <p:cond delay="2000"/>
                            </p:stCondLst>
                            <p:childTnLst>
                              <p:par>
                                <p:cTn id="16" presetID="42" presetClass="exit" presetSubtype="0" fill="hold" grpId="0" nodeType="afterEffect">
                                  <p:stCondLst>
                                    <p:cond delay="0"/>
                                  </p:stCondLst>
                                  <p:childTnLst>
                                    <p:animEffect transition="out" filter="fade">
                                      <p:cBhvr>
                                        <p:cTn id="17" dur="2000"/>
                                        <p:tgtEl>
                                          <p:spTgt spid="3"/>
                                        </p:tgtEl>
                                      </p:cBhvr>
                                    </p:animEffect>
                                    <p:anim calcmode="lin" valueType="num">
                                      <p:cBhvr>
                                        <p:cTn id="18" dur="2000"/>
                                        <p:tgtEl>
                                          <p:spTgt spid="3"/>
                                        </p:tgtEl>
                                        <p:attrNameLst>
                                          <p:attrName>ppt_x</p:attrName>
                                        </p:attrNameLst>
                                      </p:cBhvr>
                                      <p:tavLst>
                                        <p:tav tm="0">
                                          <p:val>
                                            <p:strVal val="ppt_x"/>
                                          </p:val>
                                        </p:tav>
                                        <p:tav tm="100000">
                                          <p:val>
                                            <p:strVal val="ppt_x"/>
                                          </p:val>
                                        </p:tav>
                                      </p:tavLst>
                                    </p:anim>
                                    <p:anim calcmode="lin" valueType="num">
                                      <p:cBhvr>
                                        <p:cTn id="19" dur="2000"/>
                                        <p:tgtEl>
                                          <p:spTgt spid="3"/>
                                        </p:tgtEl>
                                        <p:attrNameLst>
                                          <p:attrName>ppt_y</p:attrName>
                                        </p:attrNameLst>
                                      </p:cBhvr>
                                      <p:tavLst>
                                        <p:tav tm="0">
                                          <p:val>
                                            <p:strVal val="ppt_y"/>
                                          </p:val>
                                        </p:tav>
                                        <p:tav tm="100000">
                                          <p:val>
                                            <p:strVal val="ppt_y+.1"/>
                                          </p:val>
                                        </p:tav>
                                      </p:tavLst>
                                    </p:anim>
                                    <p:set>
                                      <p:cBhvr>
                                        <p:cTn id="20" dur="1" fill="hold">
                                          <p:stCondLst>
                                            <p:cond delay="1999"/>
                                          </p:stCondLst>
                                        </p:cTn>
                                        <p:tgtEl>
                                          <p:spTgt spid="3"/>
                                        </p:tgtEl>
                                        <p:attrNameLst>
                                          <p:attrName>style.visibility</p:attrName>
                                        </p:attrNameLst>
                                      </p:cBhvr>
                                      <p:to>
                                        <p:strVal val="hidden"/>
                                      </p:to>
                                    </p:set>
                                  </p:childTnLst>
                                </p:cTn>
                              </p:par>
                            </p:childTnLst>
                          </p:cTn>
                        </p:par>
                        <p:par>
                          <p:cTn id="21" fill="hold">
                            <p:stCondLst>
                              <p:cond delay="4000"/>
                            </p:stCondLst>
                            <p:childTnLst>
                              <p:par>
                                <p:cTn id="22" presetID="42" presetClass="exit" presetSubtype="0" fill="hold" nodeType="afterEffect">
                                  <p:stCondLst>
                                    <p:cond delay="0"/>
                                  </p:stCondLst>
                                  <p:childTnLst>
                                    <p:animEffect transition="out" filter="fade">
                                      <p:cBhvr>
                                        <p:cTn id="23" dur="2000"/>
                                        <p:tgtEl>
                                          <p:spTgt spid="6"/>
                                        </p:tgtEl>
                                      </p:cBhvr>
                                    </p:animEffect>
                                    <p:anim calcmode="lin" valueType="num">
                                      <p:cBhvr>
                                        <p:cTn id="24" dur="2000"/>
                                        <p:tgtEl>
                                          <p:spTgt spid="6"/>
                                        </p:tgtEl>
                                        <p:attrNameLst>
                                          <p:attrName>ppt_x</p:attrName>
                                        </p:attrNameLst>
                                      </p:cBhvr>
                                      <p:tavLst>
                                        <p:tav tm="0">
                                          <p:val>
                                            <p:strVal val="ppt_x"/>
                                          </p:val>
                                        </p:tav>
                                        <p:tav tm="100000">
                                          <p:val>
                                            <p:strVal val="ppt_x"/>
                                          </p:val>
                                        </p:tav>
                                      </p:tavLst>
                                    </p:anim>
                                    <p:anim calcmode="lin" valueType="num">
                                      <p:cBhvr>
                                        <p:cTn id="25" dur="2000"/>
                                        <p:tgtEl>
                                          <p:spTgt spid="6"/>
                                        </p:tgtEl>
                                        <p:attrNameLst>
                                          <p:attrName>ppt_y</p:attrName>
                                        </p:attrNameLst>
                                      </p:cBhvr>
                                      <p:tavLst>
                                        <p:tav tm="0">
                                          <p:val>
                                            <p:strVal val="ppt_y"/>
                                          </p:val>
                                        </p:tav>
                                        <p:tav tm="100000">
                                          <p:val>
                                            <p:strVal val="ppt_y+.1"/>
                                          </p:val>
                                        </p:tav>
                                      </p:tavLst>
                                    </p:anim>
                                    <p:set>
                                      <p:cBhvr>
                                        <p:cTn id="26"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lucasbrouwers.nl/blog/wp-content/uploads/2010/04/genetic-co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92215"/>
            <a:ext cx="4876800" cy="41616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9481" y="304800"/>
            <a:ext cx="8317320" cy="1077218"/>
          </a:xfrm>
          <a:prstGeom prst="rect">
            <a:avLst/>
          </a:prstGeom>
          <a:noFill/>
        </p:spPr>
        <p:txBody>
          <a:bodyPr wrap="square" rtlCol="0">
            <a:spAutoFit/>
          </a:bodyPr>
          <a:lstStyle/>
          <a:p>
            <a:r>
              <a:rPr lang="en-US" sz="3200" b="1" dirty="0" smtClean="0"/>
              <a:t>The genetic code </a:t>
            </a:r>
            <a:r>
              <a:rPr lang="en-US" sz="3200" dirty="0" smtClean="0"/>
              <a:t>is a set of “rules” by which the information in mRNA is translated into proteins.</a:t>
            </a:r>
            <a:endParaRPr lang="en-US" sz="3200" b="1" dirty="0"/>
          </a:p>
        </p:txBody>
      </p:sp>
      <p:sp>
        <p:nvSpPr>
          <p:cNvPr id="2" name="TextBox 1"/>
          <p:cNvSpPr txBox="1"/>
          <p:nvPr/>
        </p:nvSpPr>
        <p:spPr>
          <a:xfrm>
            <a:off x="5029200" y="2209800"/>
            <a:ext cx="3886200" cy="3785652"/>
          </a:xfrm>
          <a:prstGeom prst="rect">
            <a:avLst/>
          </a:prstGeom>
          <a:noFill/>
        </p:spPr>
        <p:txBody>
          <a:bodyPr wrap="square" rtlCol="0">
            <a:spAutoFit/>
          </a:bodyPr>
          <a:lstStyle/>
          <a:p>
            <a:r>
              <a:rPr lang="en-US" sz="2400" dirty="0" smtClean="0"/>
              <a:t>A </a:t>
            </a:r>
            <a:r>
              <a:rPr lang="en-US" sz="2400" b="1" u="sng" dirty="0" smtClean="0">
                <a:solidFill>
                  <a:srgbClr val="C00000"/>
                </a:solidFill>
              </a:rPr>
              <a:t>codon</a:t>
            </a:r>
            <a:r>
              <a:rPr lang="en-US" sz="2400" dirty="0" smtClean="0"/>
              <a:t> is made of three nucleotide bases (</a:t>
            </a:r>
            <a:r>
              <a:rPr lang="en-US" sz="2400" b="1" u="sng" dirty="0" smtClean="0">
                <a:solidFill>
                  <a:srgbClr val="C00000"/>
                </a:solidFill>
              </a:rPr>
              <a:t>triplet</a:t>
            </a:r>
            <a:r>
              <a:rPr lang="en-US" sz="2400" dirty="0" smtClean="0"/>
              <a:t>) and it may translate into:</a:t>
            </a:r>
          </a:p>
          <a:p>
            <a:pPr marL="742950" lvl="1" indent="-285750">
              <a:buFont typeface="Arial" panose="020B0604020202020204" pitchFamily="34" charset="0"/>
              <a:buChar char="•"/>
            </a:pPr>
            <a:r>
              <a:rPr lang="en-US" sz="2400" dirty="0"/>
              <a:t>a</a:t>
            </a:r>
            <a:r>
              <a:rPr lang="en-US" sz="2400" dirty="0" smtClean="0"/>
              <a:t>n amino acid,</a:t>
            </a:r>
          </a:p>
          <a:p>
            <a:pPr marL="742950" lvl="1" indent="-285750">
              <a:buFont typeface="Arial" panose="020B0604020202020204" pitchFamily="34" charset="0"/>
              <a:buChar char="•"/>
            </a:pPr>
            <a:r>
              <a:rPr lang="en-US" sz="2400" dirty="0"/>
              <a:t>a</a:t>
            </a:r>
            <a:r>
              <a:rPr lang="en-US" sz="2400" dirty="0" smtClean="0"/>
              <a:t> “start” signal (which is always the amino acid Met), </a:t>
            </a:r>
          </a:p>
          <a:p>
            <a:r>
              <a:rPr lang="en-US" sz="2400" dirty="0" smtClean="0"/>
              <a:t>or</a:t>
            </a:r>
          </a:p>
          <a:p>
            <a:pPr marL="742950" lvl="1" indent="-285750">
              <a:buFont typeface="Arial" panose="020B0604020202020204" pitchFamily="34" charset="0"/>
              <a:buChar char="•"/>
            </a:pPr>
            <a:r>
              <a:rPr lang="en-US" sz="2400" dirty="0"/>
              <a:t>a</a:t>
            </a:r>
            <a:r>
              <a:rPr lang="en-US" sz="2400" dirty="0" smtClean="0"/>
              <a:t> “stop” signal (no amino acid)</a:t>
            </a:r>
            <a:endParaRPr lang="en-US" sz="2400" dirty="0"/>
          </a:p>
        </p:txBody>
      </p:sp>
      <p:sp>
        <p:nvSpPr>
          <p:cNvPr id="4" name="Rectangle 3"/>
          <p:cNvSpPr/>
          <p:nvPr/>
        </p:nvSpPr>
        <p:spPr>
          <a:xfrm>
            <a:off x="3048000" y="6353885"/>
            <a:ext cx="1398140" cy="246221"/>
          </a:xfrm>
          <a:prstGeom prst="rect">
            <a:avLst/>
          </a:prstGeom>
        </p:spPr>
        <p:txBody>
          <a:bodyPr wrap="none">
            <a:spAutoFit/>
          </a:bodyPr>
          <a:lstStyle/>
          <a:p>
            <a:r>
              <a:rPr lang="en-US" sz="1000" dirty="0"/>
              <a:t>http://www.geek.com/</a:t>
            </a:r>
          </a:p>
        </p:txBody>
      </p:sp>
    </p:spTree>
    <p:extLst>
      <p:ext uri="{BB962C8B-B14F-4D97-AF65-F5344CB8AC3E}">
        <p14:creationId xmlns:p14="http://schemas.microsoft.com/office/powerpoint/2010/main" val="3999769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hyperphysics.phy-astr.gsu.edu/hbase/organic/imgorg/translation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685800"/>
            <a:ext cx="8892209"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57019" y="6147713"/>
            <a:ext cx="2167581" cy="246221"/>
          </a:xfrm>
          <a:prstGeom prst="rect">
            <a:avLst/>
          </a:prstGeom>
        </p:spPr>
        <p:txBody>
          <a:bodyPr wrap="none">
            <a:spAutoFit/>
          </a:bodyPr>
          <a:lstStyle/>
          <a:p>
            <a:r>
              <a:rPr lang="en-US" sz="1000" dirty="0"/>
              <a:t>http://hyperphysics.phy-astr.gsu.edu/</a:t>
            </a:r>
          </a:p>
        </p:txBody>
      </p:sp>
    </p:spTree>
    <p:extLst>
      <p:ext uri="{BB962C8B-B14F-4D97-AF65-F5344CB8AC3E}">
        <p14:creationId xmlns:p14="http://schemas.microsoft.com/office/powerpoint/2010/main" val="3895517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1899" y="2325469"/>
            <a:ext cx="4796569" cy="2308324"/>
          </a:xfrm>
          <a:prstGeom prst="rect">
            <a:avLst/>
          </a:prstGeom>
          <a:noFill/>
        </p:spPr>
        <p:txBody>
          <a:bodyPr wrap="none" rtlCol="0">
            <a:spAutoFit/>
          </a:bodyPr>
          <a:lstStyle/>
          <a:p>
            <a:pPr algn="ctr"/>
            <a:r>
              <a:rPr lang="en-US" sz="7200" b="1" dirty="0" smtClean="0"/>
              <a:t>ACTIVITY #2</a:t>
            </a:r>
          </a:p>
          <a:p>
            <a:pPr algn="ctr"/>
            <a:r>
              <a:rPr lang="en-US" sz="7200" b="1" dirty="0" smtClean="0"/>
              <a:t>Translation</a:t>
            </a:r>
            <a:endParaRPr lang="en-US" sz="7200" b="1" dirty="0"/>
          </a:p>
        </p:txBody>
      </p:sp>
      <p:sp>
        <p:nvSpPr>
          <p:cNvPr id="3" name="Shape 204"/>
          <p:cNvSpPr txBox="1"/>
          <p:nvPr/>
        </p:nvSpPr>
        <p:spPr>
          <a:xfrm>
            <a:off x="762000" y="4633793"/>
            <a:ext cx="7772400" cy="584774"/>
          </a:xfrm>
          <a:prstGeom prst="rect">
            <a:avLst/>
          </a:prstGeom>
          <a:noFill/>
          <a:ln>
            <a:noFill/>
          </a:ln>
        </p:spPr>
        <p:txBody>
          <a:bodyPr lIns="91425" tIns="45700" rIns="91425" bIns="45700" anchor="t" anchorCtr="0">
            <a:noAutofit/>
          </a:bodyPr>
          <a:lstStyle/>
          <a:p>
            <a:pPr marL="0" marR="0" lvl="0" indent="0" algn="ctr" rtl="0">
              <a:buSzPct val="25000"/>
              <a:buNone/>
            </a:pPr>
            <a:r>
              <a:rPr lang="en-US" sz="3200" b="0" i="0" u="none" strike="noStrike" cap="none" baseline="0" dirty="0">
                <a:solidFill>
                  <a:schemeClr val="dk1"/>
                </a:solidFill>
                <a:latin typeface="Calibri"/>
                <a:ea typeface="Calibri"/>
                <a:cs typeface="Calibri"/>
                <a:sym typeface="Calibri"/>
              </a:rPr>
              <a:t>Translate your RNA molecule!</a:t>
            </a:r>
          </a:p>
        </p:txBody>
      </p:sp>
    </p:spTree>
    <p:extLst>
      <p:ext uri="{BB962C8B-B14F-4D97-AF65-F5344CB8AC3E}">
        <p14:creationId xmlns:p14="http://schemas.microsoft.com/office/powerpoint/2010/main" val="3105427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81000" y="1676400"/>
            <a:ext cx="5224462" cy="4527367"/>
          </a:xfrm>
          <a:prstGeom prst="rect">
            <a:avLst/>
          </a:prstGeom>
          <a:noFill/>
          <a:ln w="9525">
            <a:noFill/>
            <a:miter lim="800000"/>
            <a:headEnd/>
            <a:tailEnd/>
          </a:ln>
          <a:effectLst/>
        </p:spPr>
      </p:pic>
      <p:cxnSp>
        <p:nvCxnSpPr>
          <p:cNvPr id="4" name="Straight Arrow Connector 3"/>
          <p:cNvCxnSpPr/>
          <p:nvPr/>
        </p:nvCxnSpPr>
        <p:spPr>
          <a:xfrm flipH="1">
            <a:off x="3581400" y="838200"/>
            <a:ext cx="1905000" cy="129540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15000" y="457200"/>
            <a:ext cx="3276600" cy="1384995"/>
          </a:xfrm>
          <a:prstGeom prst="rect">
            <a:avLst/>
          </a:prstGeom>
          <a:noFill/>
        </p:spPr>
        <p:txBody>
          <a:bodyPr wrap="square" rtlCol="0">
            <a:spAutoFit/>
          </a:bodyPr>
          <a:lstStyle/>
          <a:p>
            <a:r>
              <a:rPr lang="en-US" sz="2800" dirty="0" smtClean="0"/>
              <a:t>What would happen if this nucleotide (C) changes?</a:t>
            </a:r>
            <a:endParaRPr lang="en-US" sz="2800" dirty="0"/>
          </a:p>
        </p:txBody>
      </p:sp>
      <p:sp>
        <p:nvSpPr>
          <p:cNvPr id="2" name="Rectangle 1"/>
          <p:cNvSpPr/>
          <p:nvPr/>
        </p:nvSpPr>
        <p:spPr>
          <a:xfrm>
            <a:off x="3496052" y="6362344"/>
            <a:ext cx="2007281" cy="246221"/>
          </a:xfrm>
          <a:prstGeom prst="rect">
            <a:avLst/>
          </a:prstGeom>
        </p:spPr>
        <p:txBody>
          <a:bodyPr wrap="none">
            <a:spAutoFit/>
          </a:bodyPr>
          <a:lstStyle/>
          <a:p>
            <a:r>
              <a:rPr lang="en-US" sz="1000" dirty="0"/>
              <a:t>http://www.cstephenmurray.com/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lucasbrouwers.nl/blog/wp-content/uploads/2010/04/genetic-co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066800"/>
            <a:ext cx="3429000" cy="2926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print"/>
          <a:srcRect l="13100" r="3275" b="83442"/>
          <a:stretch>
            <a:fillRect/>
          </a:stretch>
        </p:blipFill>
        <p:spPr bwMode="auto">
          <a:xfrm>
            <a:off x="4495800" y="2205335"/>
            <a:ext cx="4368993" cy="749619"/>
          </a:xfrm>
          <a:prstGeom prst="rect">
            <a:avLst/>
          </a:prstGeom>
          <a:noFill/>
          <a:ln w="9525">
            <a:noFill/>
            <a:miter lim="800000"/>
            <a:headEnd/>
            <a:tailEnd/>
          </a:ln>
          <a:effectLst/>
        </p:spPr>
      </p:pic>
      <p:sp>
        <p:nvSpPr>
          <p:cNvPr id="4" name="TextBox 3"/>
          <p:cNvSpPr txBox="1"/>
          <p:nvPr/>
        </p:nvSpPr>
        <p:spPr>
          <a:xfrm>
            <a:off x="4267200" y="2891135"/>
            <a:ext cx="3134191" cy="461665"/>
          </a:xfrm>
          <a:prstGeom prst="rect">
            <a:avLst/>
          </a:prstGeom>
          <a:noFill/>
        </p:spPr>
        <p:txBody>
          <a:bodyPr wrap="none" rtlCol="0">
            <a:spAutoFit/>
          </a:bodyPr>
          <a:lstStyle/>
          <a:p>
            <a:r>
              <a:rPr lang="en-US" sz="2400" b="1" dirty="0" smtClean="0">
                <a:latin typeface="Courier New" pitchFamily="49" charset="0"/>
                <a:cs typeface="Courier New" pitchFamily="49" charset="0"/>
              </a:rPr>
              <a:t>-Ala-Asp-</a:t>
            </a:r>
            <a:r>
              <a:rPr lang="en-US" sz="2400" b="1" dirty="0" err="1" smtClean="0">
                <a:latin typeface="Courier New" pitchFamily="49" charset="0"/>
                <a:cs typeface="Courier New" pitchFamily="49" charset="0"/>
              </a:rPr>
              <a:t>Leu</a:t>
            </a:r>
            <a:r>
              <a:rPr lang="en-US" sz="2400" b="1" dirty="0" smtClean="0">
                <a:latin typeface="Courier New" pitchFamily="49" charset="0"/>
                <a:cs typeface="Courier New" pitchFamily="49" charset="0"/>
              </a:rPr>
              <a:t>-Ala</a:t>
            </a:r>
            <a:endParaRPr lang="en-US" sz="2400" b="1" dirty="0">
              <a:latin typeface="Courier New" pitchFamily="49" charset="0"/>
              <a:cs typeface="Courier New" pitchFamily="49" charset="0"/>
            </a:endParaRPr>
          </a:p>
        </p:txBody>
      </p:sp>
      <p:sp>
        <p:nvSpPr>
          <p:cNvPr id="5" name="TextBox 4"/>
          <p:cNvSpPr txBox="1"/>
          <p:nvPr/>
        </p:nvSpPr>
        <p:spPr>
          <a:xfrm>
            <a:off x="457200" y="304800"/>
            <a:ext cx="8478796" cy="492443"/>
          </a:xfrm>
          <a:prstGeom prst="rect">
            <a:avLst/>
          </a:prstGeom>
          <a:noFill/>
        </p:spPr>
        <p:txBody>
          <a:bodyPr wrap="none" rtlCol="0">
            <a:spAutoFit/>
          </a:bodyPr>
          <a:lstStyle/>
          <a:p>
            <a:r>
              <a:rPr lang="en-US" sz="2600" dirty="0" smtClean="0"/>
              <a:t>A </a:t>
            </a:r>
            <a:r>
              <a:rPr lang="en-US" sz="2600" b="1" u="sng" dirty="0" smtClean="0">
                <a:solidFill>
                  <a:srgbClr val="C00000"/>
                </a:solidFill>
              </a:rPr>
              <a:t>mutation</a:t>
            </a:r>
            <a:r>
              <a:rPr lang="en-US" sz="2600" dirty="0" smtClean="0"/>
              <a:t> is a change in the nucleotide sequence of a gene. </a:t>
            </a:r>
            <a:endParaRPr lang="en-US" sz="2600" dirty="0"/>
          </a:p>
        </p:txBody>
      </p:sp>
      <p:sp>
        <p:nvSpPr>
          <p:cNvPr id="6" name="TextBox 5"/>
          <p:cNvSpPr txBox="1"/>
          <p:nvPr/>
        </p:nvSpPr>
        <p:spPr>
          <a:xfrm>
            <a:off x="3886200" y="1143000"/>
            <a:ext cx="5105400" cy="707886"/>
          </a:xfrm>
          <a:prstGeom prst="rect">
            <a:avLst/>
          </a:prstGeom>
          <a:solidFill>
            <a:schemeClr val="accent6">
              <a:lumMod val="20000"/>
              <a:lumOff val="80000"/>
            </a:schemeClr>
          </a:solidFill>
        </p:spPr>
        <p:txBody>
          <a:bodyPr wrap="square" rtlCol="0">
            <a:spAutoFit/>
          </a:bodyPr>
          <a:lstStyle/>
          <a:p>
            <a:r>
              <a:rPr lang="en-US" sz="2000" b="1" dirty="0" smtClean="0"/>
              <a:t>Mutations occur at the DNA level, and then carried over to the mRNA during transcription.</a:t>
            </a:r>
            <a:endParaRPr lang="en-US" sz="2000" b="1" dirty="0"/>
          </a:p>
        </p:txBody>
      </p:sp>
      <p:grpSp>
        <p:nvGrpSpPr>
          <p:cNvPr id="17" name="Group 16"/>
          <p:cNvGrpSpPr/>
          <p:nvPr/>
        </p:nvGrpSpPr>
        <p:grpSpPr>
          <a:xfrm>
            <a:off x="365760" y="4191000"/>
            <a:ext cx="2651760" cy="2579132"/>
            <a:chOff x="365760" y="4191000"/>
            <a:chExt cx="2651760" cy="2579132"/>
          </a:xfrm>
        </p:grpSpPr>
        <p:sp>
          <p:nvSpPr>
            <p:cNvPr id="7" name="TextBox 6"/>
            <p:cNvSpPr txBox="1"/>
            <p:nvPr/>
          </p:nvSpPr>
          <p:spPr>
            <a:xfrm>
              <a:off x="533400" y="4191000"/>
              <a:ext cx="1977464" cy="523220"/>
            </a:xfrm>
            <a:prstGeom prst="rect">
              <a:avLst/>
            </a:prstGeom>
            <a:noFill/>
          </p:spPr>
          <p:txBody>
            <a:bodyPr wrap="none" rtlCol="0">
              <a:spAutoFit/>
            </a:bodyPr>
            <a:lstStyle/>
            <a:p>
              <a:r>
                <a:rPr lang="en-US" sz="2800" b="1" dirty="0" smtClean="0"/>
                <a:t>substitution</a:t>
              </a:r>
              <a:endParaRPr lang="en-US" sz="2800" b="1" dirty="0"/>
            </a:p>
          </p:txBody>
        </p:sp>
        <p:pic>
          <p:nvPicPr>
            <p:cNvPr id="10" name="Picture 9"/>
            <p:cNvPicPr>
              <a:picLocks noChangeAspect="1" noChangeArrowheads="1"/>
            </p:cNvPicPr>
            <p:nvPr/>
          </p:nvPicPr>
          <p:blipFill rotWithShape="1">
            <a:blip r:embed="rId4" cstate="print"/>
            <a:srcRect l="40499" r="3914" b="83442"/>
            <a:stretch/>
          </p:blipFill>
          <p:spPr bwMode="auto">
            <a:xfrm>
              <a:off x="365760" y="4713351"/>
              <a:ext cx="2651760" cy="684518"/>
            </a:xfrm>
            <a:prstGeom prst="rect">
              <a:avLst/>
            </a:prstGeom>
            <a:noFill/>
            <a:ln w="9525">
              <a:noFill/>
              <a:miter lim="800000"/>
              <a:headEnd/>
              <a:tailEnd/>
            </a:ln>
            <a:effectLst/>
          </p:spPr>
        </p:pic>
        <p:grpSp>
          <p:nvGrpSpPr>
            <p:cNvPr id="32" name="Group 31"/>
            <p:cNvGrpSpPr/>
            <p:nvPr/>
          </p:nvGrpSpPr>
          <p:grpSpPr>
            <a:xfrm>
              <a:off x="1170432" y="5334000"/>
              <a:ext cx="324128" cy="902732"/>
              <a:chOff x="1199872" y="5334000"/>
              <a:chExt cx="324128" cy="902732"/>
            </a:xfrm>
          </p:grpSpPr>
          <p:cxnSp>
            <p:nvCxnSpPr>
              <p:cNvPr id="18" name="Straight Arrow Connector 17"/>
              <p:cNvCxnSpPr/>
              <p:nvPr/>
            </p:nvCxnSpPr>
            <p:spPr>
              <a:xfrm flipV="1">
                <a:off x="1352272" y="5334000"/>
                <a:ext cx="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99872" y="5867400"/>
                <a:ext cx="324128" cy="369332"/>
              </a:xfrm>
              <a:prstGeom prst="rect">
                <a:avLst/>
              </a:prstGeom>
              <a:solidFill>
                <a:srgbClr val="FFFF00"/>
              </a:solidFill>
            </p:spPr>
            <p:txBody>
              <a:bodyPr wrap="none" rtlCol="0">
                <a:spAutoFit/>
              </a:bodyPr>
              <a:lstStyle/>
              <a:p>
                <a:r>
                  <a:rPr lang="en-US" b="1" dirty="0" smtClean="0"/>
                  <a:t>A</a:t>
                </a:r>
                <a:endParaRPr lang="en-US" b="1" dirty="0"/>
              </a:p>
            </p:txBody>
          </p:sp>
        </p:grpSp>
        <p:grpSp>
          <p:nvGrpSpPr>
            <p:cNvPr id="13" name="Group 12"/>
            <p:cNvGrpSpPr/>
            <p:nvPr/>
          </p:nvGrpSpPr>
          <p:grpSpPr>
            <a:xfrm>
              <a:off x="420968" y="5393858"/>
              <a:ext cx="569632" cy="746596"/>
              <a:chOff x="192368" y="5393858"/>
              <a:chExt cx="569632" cy="746596"/>
            </a:xfrm>
          </p:grpSpPr>
          <p:sp>
            <p:nvSpPr>
              <p:cNvPr id="11" name="Right Brace 10"/>
              <p:cNvSpPr/>
              <p:nvPr/>
            </p:nvSpPr>
            <p:spPr>
              <a:xfrm rot="5400000">
                <a:off x="288552" y="5297674"/>
                <a:ext cx="377264" cy="5696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36573" y="5771122"/>
                <a:ext cx="519694" cy="369332"/>
              </a:xfrm>
              <a:prstGeom prst="rect">
                <a:avLst/>
              </a:prstGeom>
              <a:solidFill>
                <a:srgbClr val="FF9900"/>
              </a:solidFill>
            </p:spPr>
            <p:txBody>
              <a:bodyPr wrap="none" rtlCol="0">
                <a:spAutoFit/>
              </a:bodyPr>
              <a:lstStyle/>
              <a:p>
                <a:r>
                  <a:rPr lang="en-US" dirty="0" err="1" smtClean="0"/>
                  <a:t>Leu</a:t>
                </a:r>
                <a:endParaRPr lang="en-US" dirty="0"/>
              </a:p>
            </p:txBody>
          </p:sp>
        </p:grpSp>
        <p:sp>
          <p:nvSpPr>
            <p:cNvPr id="14" name="TextBox 13"/>
            <p:cNvSpPr txBox="1"/>
            <p:nvPr/>
          </p:nvSpPr>
          <p:spPr>
            <a:xfrm>
              <a:off x="381000" y="6400800"/>
              <a:ext cx="1983685" cy="369332"/>
            </a:xfrm>
            <a:prstGeom prst="rect">
              <a:avLst/>
            </a:prstGeom>
            <a:noFill/>
          </p:spPr>
          <p:txBody>
            <a:bodyPr wrap="none" rtlCol="0">
              <a:spAutoFit/>
            </a:bodyPr>
            <a:lstStyle/>
            <a:p>
              <a:r>
                <a:rPr lang="en-US" b="1" dirty="0" err="1" smtClean="0"/>
                <a:t>Ala</a:t>
              </a:r>
              <a:r>
                <a:rPr lang="en-US" b="1" dirty="0" err="1" smtClean="0">
                  <a:sym typeface="Wingdings" panose="05000000000000000000" pitchFamily="2" charset="2"/>
                </a:rPr>
                <a:t>Glu</a:t>
              </a:r>
              <a:r>
                <a:rPr lang="en-US" b="1" dirty="0" smtClean="0">
                  <a:sym typeface="Wingdings" panose="05000000000000000000" pitchFamily="2" charset="2"/>
                </a:rPr>
                <a:t> mutation</a:t>
              </a:r>
              <a:endParaRPr lang="en-US" b="1" dirty="0"/>
            </a:p>
          </p:txBody>
        </p:sp>
      </p:grpSp>
      <p:grpSp>
        <p:nvGrpSpPr>
          <p:cNvPr id="19" name="Group 18"/>
          <p:cNvGrpSpPr/>
          <p:nvPr/>
        </p:nvGrpSpPr>
        <p:grpSpPr>
          <a:xfrm>
            <a:off x="2743200" y="4191000"/>
            <a:ext cx="3237874" cy="2579132"/>
            <a:chOff x="2743200" y="4191000"/>
            <a:chExt cx="3237874" cy="2579132"/>
          </a:xfrm>
        </p:grpSpPr>
        <p:pic>
          <p:nvPicPr>
            <p:cNvPr id="36" name="Picture 35"/>
            <p:cNvPicPr>
              <a:picLocks noChangeAspect="1" noChangeArrowheads="1"/>
            </p:cNvPicPr>
            <p:nvPr/>
          </p:nvPicPr>
          <p:blipFill rotWithShape="1">
            <a:blip r:embed="rId4" cstate="print"/>
            <a:srcRect l="40499" r="3914" b="83442"/>
            <a:stretch/>
          </p:blipFill>
          <p:spPr bwMode="auto">
            <a:xfrm>
              <a:off x="3215640" y="4724400"/>
              <a:ext cx="2651760" cy="684518"/>
            </a:xfrm>
            <a:prstGeom prst="rect">
              <a:avLst/>
            </a:prstGeom>
            <a:noFill/>
            <a:ln w="9525">
              <a:noFill/>
              <a:miter lim="800000"/>
              <a:headEnd/>
              <a:tailEnd/>
            </a:ln>
            <a:effectLst/>
          </p:spPr>
        </p:pic>
        <p:sp>
          <p:nvSpPr>
            <p:cNvPr id="8" name="TextBox 7"/>
            <p:cNvSpPr txBox="1"/>
            <p:nvPr/>
          </p:nvSpPr>
          <p:spPr>
            <a:xfrm>
              <a:off x="3886200" y="4191000"/>
              <a:ext cx="1515158" cy="523220"/>
            </a:xfrm>
            <a:prstGeom prst="rect">
              <a:avLst/>
            </a:prstGeom>
            <a:noFill/>
          </p:spPr>
          <p:txBody>
            <a:bodyPr wrap="none" rtlCol="0">
              <a:spAutoFit/>
            </a:bodyPr>
            <a:lstStyle/>
            <a:p>
              <a:r>
                <a:rPr lang="en-US" sz="2800" b="1" dirty="0" smtClean="0"/>
                <a:t>insertion</a:t>
              </a:r>
              <a:endParaRPr lang="en-US" sz="2800" b="1" dirty="0"/>
            </a:p>
          </p:txBody>
        </p:sp>
        <p:cxnSp>
          <p:nvCxnSpPr>
            <p:cNvPr id="27" name="Straight Arrow Connector 26"/>
            <p:cNvCxnSpPr/>
            <p:nvPr/>
          </p:nvCxnSpPr>
          <p:spPr>
            <a:xfrm flipV="1">
              <a:off x="4495800" y="5345668"/>
              <a:ext cx="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343400" y="5879068"/>
              <a:ext cx="324128" cy="369332"/>
            </a:xfrm>
            <a:prstGeom prst="rect">
              <a:avLst/>
            </a:prstGeom>
            <a:solidFill>
              <a:srgbClr val="FFFF00"/>
            </a:solidFill>
          </p:spPr>
          <p:txBody>
            <a:bodyPr wrap="none" rtlCol="0">
              <a:spAutoFit/>
            </a:bodyPr>
            <a:lstStyle/>
            <a:p>
              <a:r>
                <a:rPr lang="en-US" b="1" dirty="0" smtClean="0"/>
                <a:t>A</a:t>
              </a:r>
              <a:endParaRPr lang="en-US" b="1" dirty="0"/>
            </a:p>
          </p:txBody>
        </p:sp>
        <p:grpSp>
          <p:nvGrpSpPr>
            <p:cNvPr id="24" name="Group 23"/>
            <p:cNvGrpSpPr/>
            <p:nvPr/>
          </p:nvGrpSpPr>
          <p:grpSpPr>
            <a:xfrm>
              <a:off x="3240368" y="5349404"/>
              <a:ext cx="569632" cy="746596"/>
              <a:chOff x="192368" y="5393858"/>
              <a:chExt cx="569632" cy="746596"/>
            </a:xfrm>
          </p:grpSpPr>
          <p:sp>
            <p:nvSpPr>
              <p:cNvPr id="25" name="Right Brace 24"/>
              <p:cNvSpPr/>
              <p:nvPr/>
            </p:nvSpPr>
            <p:spPr>
              <a:xfrm rot="5400000">
                <a:off x="288552" y="5297674"/>
                <a:ext cx="377264" cy="5696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236573" y="5771122"/>
                <a:ext cx="519694" cy="369332"/>
              </a:xfrm>
              <a:prstGeom prst="rect">
                <a:avLst/>
              </a:prstGeom>
              <a:solidFill>
                <a:srgbClr val="FF9900"/>
              </a:solidFill>
            </p:spPr>
            <p:txBody>
              <a:bodyPr wrap="none" rtlCol="0">
                <a:spAutoFit/>
              </a:bodyPr>
              <a:lstStyle/>
              <a:p>
                <a:r>
                  <a:rPr lang="en-US" dirty="0" err="1" smtClean="0"/>
                  <a:t>Leu</a:t>
                </a:r>
                <a:endParaRPr lang="en-US" dirty="0"/>
              </a:p>
            </p:txBody>
          </p:sp>
        </p:grpSp>
        <p:sp>
          <p:nvSpPr>
            <p:cNvPr id="38" name="TextBox 37"/>
            <p:cNvSpPr txBox="1"/>
            <p:nvPr/>
          </p:nvSpPr>
          <p:spPr>
            <a:xfrm>
              <a:off x="2743200" y="6400800"/>
              <a:ext cx="3237874" cy="369332"/>
            </a:xfrm>
            <a:prstGeom prst="rect">
              <a:avLst/>
            </a:prstGeom>
            <a:noFill/>
          </p:spPr>
          <p:txBody>
            <a:bodyPr wrap="none" rtlCol="0">
              <a:spAutoFit/>
            </a:bodyPr>
            <a:lstStyle/>
            <a:p>
              <a:r>
                <a:rPr lang="en-US" b="1" dirty="0" smtClean="0"/>
                <a:t>changes the grouping of triplets</a:t>
              </a:r>
              <a:endParaRPr lang="en-US" b="1" dirty="0"/>
            </a:p>
          </p:txBody>
        </p:sp>
      </p:grpSp>
      <p:grpSp>
        <p:nvGrpSpPr>
          <p:cNvPr id="20" name="Group 19"/>
          <p:cNvGrpSpPr/>
          <p:nvPr/>
        </p:nvGrpSpPr>
        <p:grpSpPr>
          <a:xfrm>
            <a:off x="5906126" y="4191000"/>
            <a:ext cx="3237874" cy="2579132"/>
            <a:chOff x="5906126" y="4191000"/>
            <a:chExt cx="3237874" cy="2579132"/>
          </a:xfrm>
        </p:grpSpPr>
        <p:pic>
          <p:nvPicPr>
            <p:cNvPr id="37" name="Picture 36"/>
            <p:cNvPicPr>
              <a:picLocks noChangeAspect="1" noChangeArrowheads="1"/>
            </p:cNvPicPr>
            <p:nvPr/>
          </p:nvPicPr>
          <p:blipFill rotWithShape="1">
            <a:blip r:embed="rId4" cstate="print"/>
            <a:srcRect l="40499" r="3914" b="83442"/>
            <a:stretch/>
          </p:blipFill>
          <p:spPr bwMode="auto">
            <a:xfrm>
              <a:off x="6172200" y="4725682"/>
              <a:ext cx="2651760" cy="684518"/>
            </a:xfrm>
            <a:prstGeom prst="rect">
              <a:avLst/>
            </a:prstGeom>
            <a:noFill/>
            <a:ln w="9525">
              <a:noFill/>
              <a:miter lim="800000"/>
              <a:headEnd/>
              <a:tailEnd/>
            </a:ln>
            <a:effectLst/>
          </p:spPr>
        </p:pic>
        <p:sp>
          <p:nvSpPr>
            <p:cNvPr id="9" name="TextBox 8"/>
            <p:cNvSpPr txBox="1"/>
            <p:nvPr/>
          </p:nvSpPr>
          <p:spPr>
            <a:xfrm>
              <a:off x="6858000" y="4191000"/>
              <a:ext cx="1422954" cy="523220"/>
            </a:xfrm>
            <a:prstGeom prst="rect">
              <a:avLst/>
            </a:prstGeom>
            <a:noFill/>
          </p:spPr>
          <p:txBody>
            <a:bodyPr wrap="none" rtlCol="0">
              <a:spAutoFit/>
            </a:bodyPr>
            <a:lstStyle/>
            <a:p>
              <a:r>
                <a:rPr lang="en-US" sz="2800" b="1" dirty="0" smtClean="0"/>
                <a:t>deletion</a:t>
              </a:r>
              <a:endParaRPr lang="en-US" sz="2800" b="1" dirty="0"/>
            </a:p>
          </p:txBody>
        </p:sp>
        <p:grpSp>
          <p:nvGrpSpPr>
            <p:cNvPr id="31" name="Group 30"/>
            <p:cNvGrpSpPr/>
            <p:nvPr/>
          </p:nvGrpSpPr>
          <p:grpSpPr>
            <a:xfrm>
              <a:off x="7260336" y="5181600"/>
              <a:ext cx="152400" cy="762000"/>
              <a:chOff x="7315200" y="5181600"/>
              <a:chExt cx="152400" cy="762000"/>
            </a:xfrm>
          </p:grpSpPr>
          <p:sp>
            <p:nvSpPr>
              <p:cNvPr id="29" name="Rectangle 28"/>
              <p:cNvSpPr/>
              <p:nvPr/>
            </p:nvSpPr>
            <p:spPr>
              <a:xfrm>
                <a:off x="7315200" y="5181600"/>
                <a:ext cx="152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V="1">
                <a:off x="7391400" y="5486400"/>
                <a:ext cx="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6212168" y="5334000"/>
              <a:ext cx="569632" cy="746596"/>
              <a:chOff x="192368" y="5393858"/>
              <a:chExt cx="569632" cy="746596"/>
            </a:xfrm>
          </p:grpSpPr>
          <p:sp>
            <p:nvSpPr>
              <p:cNvPr id="34" name="Right Brace 33"/>
              <p:cNvSpPr/>
              <p:nvPr/>
            </p:nvSpPr>
            <p:spPr>
              <a:xfrm rot="5400000">
                <a:off x="288552" y="5297674"/>
                <a:ext cx="377264" cy="5696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236573" y="5771122"/>
                <a:ext cx="519694" cy="369332"/>
              </a:xfrm>
              <a:prstGeom prst="rect">
                <a:avLst/>
              </a:prstGeom>
              <a:solidFill>
                <a:srgbClr val="FF9900"/>
              </a:solidFill>
            </p:spPr>
            <p:txBody>
              <a:bodyPr wrap="none" rtlCol="0">
                <a:spAutoFit/>
              </a:bodyPr>
              <a:lstStyle/>
              <a:p>
                <a:r>
                  <a:rPr lang="en-US" dirty="0" err="1" smtClean="0"/>
                  <a:t>Leu</a:t>
                </a:r>
                <a:endParaRPr lang="en-US" dirty="0"/>
              </a:p>
            </p:txBody>
          </p:sp>
        </p:grpSp>
        <p:sp>
          <p:nvSpPr>
            <p:cNvPr id="39" name="TextBox 38"/>
            <p:cNvSpPr txBox="1"/>
            <p:nvPr/>
          </p:nvSpPr>
          <p:spPr>
            <a:xfrm>
              <a:off x="5906126" y="6400800"/>
              <a:ext cx="3237874" cy="369332"/>
            </a:xfrm>
            <a:prstGeom prst="rect">
              <a:avLst/>
            </a:prstGeom>
            <a:noFill/>
          </p:spPr>
          <p:txBody>
            <a:bodyPr wrap="none" rtlCol="0">
              <a:spAutoFit/>
            </a:bodyPr>
            <a:lstStyle/>
            <a:p>
              <a:r>
                <a:rPr lang="en-US" b="1" dirty="0" smtClean="0"/>
                <a:t>changes the grouping of triplets</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8386398" cy="646331"/>
          </a:xfrm>
          <a:prstGeom prst="rect">
            <a:avLst/>
          </a:prstGeom>
          <a:noFill/>
        </p:spPr>
        <p:txBody>
          <a:bodyPr wrap="none" rtlCol="0">
            <a:spAutoFit/>
          </a:bodyPr>
          <a:lstStyle/>
          <a:p>
            <a:r>
              <a:rPr lang="en-US" sz="3600" b="1" dirty="0" smtClean="0"/>
              <a:t>SICKLE-CELL ANEMIA IS A </a:t>
            </a:r>
            <a:r>
              <a:rPr lang="en-US" sz="3600" b="1" u="sng" dirty="0" smtClean="0"/>
              <a:t>GENETIC</a:t>
            </a:r>
            <a:r>
              <a:rPr lang="en-US" sz="3600" b="1" dirty="0" smtClean="0"/>
              <a:t> DISEASE</a:t>
            </a:r>
            <a:endParaRPr lang="en-US" sz="3600" b="1" dirty="0"/>
          </a:p>
        </p:txBody>
      </p:sp>
      <p:sp>
        <p:nvSpPr>
          <p:cNvPr id="4" name="Right Arrow 3"/>
          <p:cNvSpPr/>
          <p:nvPr/>
        </p:nvSpPr>
        <p:spPr>
          <a:xfrm>
            <a:off x="3733800" y="2590800"/>
            <a:ext cx="2286000" cy="762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248400" y="2590800"/>
            <a:ext cx="2422458" cy="646331"/>
          </a:xfrm>
          <a:prstGeom prst="rect">
            <a:avLst/>
          </a:prstGeom>
          <a:noFill/>
        </p:spPr>
        <p:txBody>
          <a:bodyPr wrap="none" rtlCol="0">
            <a:spAutoFit/>
          </a:bodyPr>
          <a:lstStyle/>
          <a:p>
            <a:r>
              <a:rPr lang="en-US" sz="3600" b="1" dirty="0" smtClean="0">
                <a:solidFill>
                  <a:srgbClr val="C00000"/>
                </a:solidFill>
              </a:rPr>
              <a:t>SICKLE-CELL</a:t>
            </a:r>
            <a:endParaRPr lang="en-US" sz="3600" b="1" dirty="0">
              <a:solidFill>
                <a:srgbClr val="C00000"/>
              </a:solidFill>
            </a:endParaRPr>
          </a:p>
        </p:txBody>
      </p:sp>
      <p:grpSp>
        <p:nvGrpSpPr>
          <p:cNvPr id="7" name="Group 6"/>
          <p:cNvGrpSpPr/>
          <p:nvPr/>
        </p:nvGrpSpPr>
        <p:grpSpPr>
          <a:xfrm>
            <a:off x="457200" y="1371600"/>
            <a:ext cx="3124200" cy="2819399"/>
            <a:chOff x="457200" y="1600200"/>
            <a:chExt cx="3124200" cy="2819399"/>
          </a:xfrm>
        </p:grpSpPr>
        <p:pic>
          <p:nvPicPr>
            <p:cNvPr id="2" name="Picture 4" descr="File:Sickle cell 01.jpg"/>
            <p:cNvPicPr>
              <a:picLocks noChangeAspect="1" noChangeArrowheads="1"/>
            </p:cNvPicPr>
            <p:nvPr/>
          </p:nvPicPr>
          <p:blipFill>
            <a:blip r:embed="rId2" cstate="print"/>
            <a:srcRect b="52000"/>
            <a:stretch>
              <a:fillRect/>
            </a:stretch>
          </p:blipFill>
          <p:spPr bwMode="auto">
            <a:xfrm>
              <a:off x="457200" y="2078732"/>
              <a:ext cx="3048000" cy="2340867"/>
            </a:xfrm>
            <a:prstGeom prst="rect">
              <a:avLst/>
            </a:prstGeom>
            <a:noFill/>
          </p:spPr>
        </p:pic>
        <p:sp>
          <p:nvSpPr>
            <p:cNvPr id="6" name="TextBox 5"/>
            <p:cNvSpPr txBox="1"/>
            <p:nvPr/>
          </p:nvSpPr>
          <p:spPr>
            <a:xfrm>
              <a:off x="468047" y="1600200"/>
              <a:ext cx="3113353" cy="646331"/>
            </a:xfrm>
            <a:prstGeom prst="rect">
              <a:avLst/>
            </a:prstGeom>
            <a:solidFill>
              <a:schemeClr val="bg1"/>
            </a:solidFill>
          </p:spPr>
          <p:txBody>
            <a:bodyPr wrap="none" rtlCol="0">
              <a:spAutoFit/>
            </a:bodyPr>
            <a:lstStyle/>
            <a:p>
              <a:r>
                <a:rPr lang="en-US" sz="3600" b="1" dirty="0" smtClean="0">
                  <a:solidFill>
                    <a:srgbClr val="C00000"/>
                  </a:solidFill>
                </a:rPr>
                <a:t> NORMAL  CELL</a:t>
              </a:r>
              <a:endParaRPr lang="en-US" sz="3600" b="1" dirty="0">
                <a:solidFill>
                  <a:srgbClr val="C00000"/>
                </a:solidFill>
              </a:endParaRPr>
            </a:p>
          </p:txBody>
        </p:sp>
      </p:grpSp>
      <p:sp>
        <p:nvSpPr>
          <p:cNvPr id="8" name="TextBox 7"/>
          <p:cNvSpPr txBox="1"/>
          <p:nvPr/>
        </p:nvSpPr>
        <p:spPr>
          <a:xfrm>
            <a:off x="3886200" y="2286000"/>
            <a:ext cx="1588768" cy="461665"/>
          </a:xfrm>
          <a:prstGeom prst="rect">
            <a:avLst/>
          </a:prstGeom>
          <a:noFill/>
        </p:spPr>
        <p:txBody>
          <a:bodyPr wrap="none" rtlCol="0">
            <a:spAutoFit/>
          </a:bodyPr>
          <a:lstStyle/>
          <a:p>
            <a:r>
              <a:rPr lang="en-US" sz="2400" b="1" dirty="0" smtClean="0"/>
              <a:t>MUTATION</a:t>
            </a:r>
            <a:endParaRPr lang="en-US" sz="2400" b="1" dirty="0"/>
          </a:p>
        </p:txBody>
      </p:sp>
      <p:sp>
        <p:nvSpPr>
          <p:cNvPr id="9" name="TextBox 8"/>
          <p:cNvSpPr txBox="1"/>
          <p:nvPr/>
        </p:nvSpPr>
        <p:spPr>
          <a:xfrm>
            <a:off x="457201" y="4800600"/>
            <a:ext cx="8534400" cy="1200329"/>
          </a:xfrm>
          <a:prstGeom prst="rect">
            <a:avLst/>
          </a:prstGeom>
          <a:noFill/>
        </p:spPr>
        <p:txBody>
          <a:bodyPr wrap="square" rtlCol="0">
            <a:spAutoFit/>
          </a:bodyPr>
          <a:lstStyle/>
          <a:p>
            <a:r>
              <a:rPr lang="en-US" sz="3600" b="1" dirty="0" smtClean="0"/>
              <a:t>SICKLE-CELL ANEMIA ARISES FROM A MUTATION IN </a:t>
            </a:r>
            <a:r>
              <a:rPr lang="en-US" sz="3600" b="1" dirty="0" smtClean="0">
                <a:solidFill>
                  <a:srgbClr val="C00000"/>
                </a:solidFill>
              </a:rPr>
              <a:t>HEMOGLOBIN</a:t>
            </a:r>
            <a:endParaRPr lang="en-US" sz="3600" b="1" dirty="0">
              <a:solidFill>
                <a:srgbClr val="C00000"/>
              </a:solidFill>
            </a:endParaRPr>
          </a:p>
        </p:txBody>
      </p:sp>
      <p:sp>
        <p:nvSpPr>
          <p:cNvPr id="10" name="Rectangle 9"/>
          <p:cNvSpPr/>
          <p:nvPr/>
        </p:nvSpPr>
        <p:spPr>
          <a:xfrm>
            <a:off x="468047" y="4190999"/>
            <a:ext cx="1452642" cy="246221"/>
          </a:xfrm>
          <a:prstGeom prst="rect">
            <a:avLst/>
          </a:prstGeom>
        </p:spPr>
        <p:txBody>
          <a:bodyPr wrap="none">
            <a:spAutoFit/>
          </a:bodyPr>
          <a:lstStyle/>
          <a:p>
            <a:r>
              <a:rPr lang="en-US" sz="1000" dirty="0"/>
              <a:t>https://en.wikipedia.org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3.bp.blogspot.com/-WdkR_kzGNCk/UMm-iHIOCUI/AAAAAAAACcE/WIBJLSNQoAo/s1600/hemoglobin.jpg"/>
          <p:cNvPicPr>
            <a:picLocks noChangeAspect="1" noChangeArrowheads="1"/>
          </p:cNvPicPr>
          <p:nvPr/>
        </p:nvPicPr>
        <p:blipFill>
          <a:blip r:embed="rId3" cstate="print"/>
          <a:srcRect b="6250"/>
          <a:stretch>
            <a:fillRect/>
          </a:stretch>
        </p:blipFill>
        <p:spPr bwMode="auto">
          <a:xfrm>
            <a:off x="1219200" y="1606826"/>
            <a:ext cx="6400800" cy="4800603"/>
          </a:xfrm>
          <a:prstGeom prst="rect">
            <a:avLst/>
          </a:prstGeom>
          <a:noFill/>
        </p:spPr>
      </p:pic>
      <p:sp>
        <p:nvSpPr>
          <p:cNvPr id="5" name="TextBox 4"/>
          <p:cNvSpPr txBox="1"/>
          <p:nvPr/>
        </p:nvSpPr>
        <p:spPr>
          <a:xfrm>
            <a:off x="457200" y="341293"/>
            <a:ext cx="8229600" cy="954107"/>
          </a:xfrm>
          <a:prstGeom prst="rect">
            <a:avLst/>
          </a:prstGeom>
          <a:noFill/>
        </p:spPr>
        <p:txBody>
          <a:bodyPr wrap="square" rtlCol="0">
            <a:spAutoFit/>
          </a:bodyPr>
          <a:lstStyle/>
          <a:p>
            <a:r>
              <a:rPr lang="en-US" sz="2800" b="1" dirty="0" smtClean="0"/>
              <a:t>Hemoglobin</a:t>
            </a:r>
            <a:r>
              <a:rPr lang="en-US" sz="2800" dirty="0" smtClean="0"/>
              <a:t> is a </a:t>
            </a:r>
            <a:r>
              <a:rPr lang="en-US" sz="2800" b="1" dirty="0" smtClean="0"/>
              <a:t>protein</a:t>
            </a:r>
            <a:r>
              <a:rPr lang="en-US" sz="2800" dirty="0" smtClean="0"/>
              <a:t> found in red blood cells that carries oxygen throughout the body.</a:t>
            </a:r>
            <a:endParaRPr lang="en-US" sz="2800" dirty="0"/>
          </a:p>
        </p:txBody>
      </p:sp>
      <p:sp>
        <p:nvSpPr>
          <p:cNvPr id="2" name="Rectangle 1"/>
          <p:cNvSpPr/>
          <p:nvPr/>
        </p:nvSpPr>
        <p:spPr>
          <a:xfrm>
            <a:off x="6294779" y="6426414"/>
            <a:ext cx="1515158" cy="246221"/>
          </a:xfrm>
          <a:prstGeom prst="rect">
            <a:avLst/>
          </a:prstGeom>
        </p:spPr>
        <p:txBody>
          <a:bodyPr wrap="none">
            <a:spAutoFit/>
          </a:bodyPr>
          <a:lstStyle/>
          <a:p>
            <a:r>
              <a:rPr lang="en-US" sz="1000" dirty="0"/>
              <a:t>http://</a:t>
            </a:r>
            <a:r>
              <a:rPr lang="en-US" sz="1000" dirty="0" smtClean="0"/>
              <a:t>www.nytimes.com</a:t>
            </a:r>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32565" y="381000"/>
            <a:ext cx="5815246" cy="1200329"/>
          </a:xfrm>
          <a:prstGeom prst="rect">
            <a:avLst/>
          </a:prstGeom>
          <a:noFill/>
        </p:spPr>
        <p:txBody>
          <a:bodyPr wrap="none" rtlCol="0">
            <a:spAutoFit/>
          </a:bodyPr>
          <a:lstStyle/>
          <a:p>
            <a:pPr algn="ctr"/>
            <a:r>
              <a:rPr lang="en-US" sz="3600" b="1" dirty="0" smtClean="0"/>
              <a:t>PREVIOUSLY…</a:t>
            </a:r>
          </a:p>
          <a:p>
            <a:pPr algn="ctr"/>
            <a:r>
              <a:rPr lang="en-US" sz="3600" b="1" dirty="0" smtClean="0"/>
              <a:t>Nucleotides, DNA, and Genes</a:t>
            </a:r>
          </a:p>
        </p:txBody>
      </p:sp>
      <p:pic>
        <p:nvPicPr>
          <p:cNvPr id="5" name="Picture 2"/>
          <p:cNvPicPr>
            <a:picLocks noChangeAspect="1" noChangeArrowheads="1"/>
          </p:cNvPicPr>
          <p:nvPr/>
        </p:nvPicPr>
        <p:blipFill>
          <a:blip r:embed="rId3" cstate="print"/>
          <a:srcRect b="25843"/>
          <a:stretch>
            <a:fillRect/>
          </a:stretch>
        </p:blipFill>
        <p:spPr bwMode="auto">
          <a:xfrm>
            <a:off x="381000" y="2895600"/>
            <a:ext cx="4343400" cy="1783992"/>
          </a:xfrm>
          <a:prstGeom prst="rect">
            <a:avLst/>
          </a:prstGeom>
          <a:noFill/>
          <a:ln w="9525">
            <a:noFill/>
            <a:miter lim="800000"/>
            <a:headEnd/>
            <a:tailEnd/>
          </a:ln>
          <a:effectLst/>
        </p:spPr>
      </p:pic>
      <p:pic>
        <p:nvPicPr>
          <p:cNvPr id="6" name="Picture 4" descr="http://knowgenetics.org/wp-content/uploads/2012/12/Nucleotide-1-e1354322013275.png"/>
          <p:cNvPicPr>
            <a:picLocks noChangeAspect="1" noChangeArrowheads="1"/>
          </p:cNvPicPr>
          <p:nvPr/>
        </p:nvPicPr>
        <p:blipFill>
          <a:blip r:embed="rId4" cstate="print"/>
          <a:srcRect/>
          <a:stretch>
            <a:fillRect/>
          </a:stretch>
        </p:blipFill>
        <p:spPr bwMode="auto">
          <a:xfrm>
            <a:off x="4851888" y="1905000"/>
            <a:ext cx="4292112" cy="3719831"/>
          </a:xfrm>
          <a:prstGeom prst="rect">
            <a:avLst/>
          </a:prstGeom>
          <a:noFill/>
        </p:spPr>
      </p:pic>
      <p:sp>
        <p:nvSpPr>
          <p:cNvPr id="7" name="Rectangle 6"/>
          <p:cNvSpPr/>
          <p:nvPr/>
        </p:nvSpPr>
        <p:spPr>
          <a:xfrm>
            <a:off x="391886" y="4876800"/>
            <a:ext cx="1854995" cy="246221"/>
          </a:xfrm>
          <a:prstGeom prst="rect">
            <a:avLst/>
          </a:prstGeom>
        </p:spPr>
        <p:txBody>
          <a:bodyPr wrap="none">
            <a:spAutoFit/>
          </a:bodyPr>
          <a:lstStyle/>
          <a:p>
            <a:r>
              <a:rPr lang="en-US" sz="1000" dirty="0"/>
              <a:t>http://igbiologyy.blogspot.com/</a:t>
            </a:r>
          </a:p>
        </p:txBody>
      </p:sp>
      <p:sp>
        <p:nvSpPr>
          <p:cNvPr id="9" name="Rectangle 8"/>
          <p:cNvSpPr/>
          <p:nvPr/>
        </p:nvSpPr>
        <p:spPr>
          <a:xfrm>
            <a:off x="6794256" y="5646968"/>
            <a:ext cx="1510350" cy="246221"/>
          </a:xfrm>
          <a:prstGeom prst="rect">
            <a:avLst/>
          </a:prstGeom>
        </p:spPr>
        <p:txBody>
          <a:bodyPr wrap="none">
            <a:spAutoFit/>
          </a:bodyPr>
          <a:lstStyle/>
          <a:p>
            <a:r>
              <a:rPr lang="en-US" sz="1000" dirty="0"/>
              <a:t>http://knowgenetics.org/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60"/>
          <p:cNvSpPr/>
          <p:nvPr/>
        </p:nvSpPr>
        <p:spPr>
          <a:xfrm>
            <a:off x="0" y="146030"/>
            <a:ext cx="9144000" cy="6556332"/>
          </a:xfrm>
          <a:prstGeom prst="rect">
            <a:avLst/>
          </a:prstGeom>
          <a:blipFill>
            <a:blip r:embed="rId2" cstate="print"/>
            <a:stretch>
              <a:fillRect/>
            </a:stretch>
          </a:blipFill>
        </p:spPr>
      </p:sp>
      <p:sp>
        <p:nvSpPr>
          <p:cNvPr id="3" name="Shape 261"/>
          <p:cNvSpPr txBox="1"/>
          <p:nvPr/>
        </p:nvSpPr>
        <p:spPr>
          <a:xfrm>
            <a:off x="647702" y="4383066"/>
            <a:ext cx="1752598" cy="682668"/>
          </a:xfrm>
          <a:prstGeom prst="rect">
            <a:avLst/>
          </a:prstGeom>
          <a:noFill/>
          <a:ln>
            <a:noFill/>
          </a:ln>
        </p:spPr>
        <p:txBody>
          <a:bodyPr lIns="91425" tIns="45700" rIns="91425" bIns="45700" anchor="t" anchorCtr="0">
            <a:noAutofit/>
          </a:bodyPr>
          <a:lstStyle/>
          <a:p>
            <a:pPr marL="0" marR="0" lvl="0" indent="0" algn="l" rtl="0">
              <a:buSzPct val="25000"/>
              <a:buNone/>
            </a:pPr>
            <a:r>
              <a:rPr lang="en-US" sz="4800" b="1" i="0" u="none" strike="noStrike" cap="none" baseline="0" dirty="0">
                <a:solidFill>
                  <a:srgbClr val="C00000"/>
                </a:solidFill>
                <a:latin typeface="Calibri"/>
                <a:ea typeface="Calibri"/>
                <a:cs typeface="Calibri"/>
                <a:sym typeface="Calibri"/>
              </a:rPr>
              <a:t>sickle</a:t>
            </a:r>
          </a:p>
        </p:txBody>
      </p:sp>
      <p:cxnSp>
        <p:nvCxnSpPr>
          <p:cNvPr id="4" name="Shape 262"/>
          <p:cNvCxnSpPr/>
          <p:nvPr/>
        </p:nvCxnSpPr>
        <p:spPr>
          <a:xfrm>
            <a:off x="1354902" y="5065734"/>
            <a:ext cx="473898" cy="496866"/>
          </a:xfrm>
          <a:prstGeom prst="straightConnector1">
            <a:avLst/>
          </a:prstGeom>
          <a:noFill/>
          <a:ln w="9525" cap="flat">
            <a:solidFill>
              <a:schemeClr val="dk1"/>
            </a:solidFill>
            <a:prstDash val="solid"/>
            <a:miter/>
            <a:headEnd type="none" w="med" len="med"/>
            <a:tailEnd type="stealth" w="lg" len="lg"/>
          </a:ln>
        </p:spPr>
      </p:cxnSp>
      <p:sp>
        <p:nvSpPr>
          <p:cNvPr id="5" name="Shape 263"/>
          <p:cNvSpPr txBox="1"/>
          <p:nvPr/>
        </p:nvSpPr>
        <p:spPr>
          <a:xfrm>
            <a:off x="1735901" y="2375457"/>
            <a:ext cx="1981198" cy="764402"/>
          </a:xfrm>
          <a:prstGeom prst="rect">
            <a:avLst/>
          </a:prstGeom>
          <a:noFill/>
          <a:ln>
            <a:noFill/>
          </a:ln>
        </p:spPr>
        <p:txBody>
          <a:bodyPr lIns="91425" tIns="45700" rIns="91425" bIns="45700" anchor="t" anchorCtr="0">
            <a:noAutofit/>
          </a:bodyPr>
          <a:lstStyle/>
          <a:p>
            <a:pPr marL="0" marR="0" lvl="0" indent="0" algn="l" rtl="0">
              <a:buSzPct val="25000"/>
              <a:buNone/>
            </a:pPr>
            <a:r>
              <a:rPr lang="en-US" sz="4800" b="0" i="0" u="none" strike="noStrike" cap="none" baseline="0" dirty="0">
                <a:solidFill>
                  <a:schemeClr val="dk1"/>
                </a:solidFill>
                <a:latin typeface="Calibri"/>
                <a:ea typeface="Calibri"/>
                <a:cs typeface="Calibri"/>
                <a:sym typeface="Calibri"/>
              </a:rPr>
              <a:t>normal</a:t>
            </a:r>
          </a:p>
        </p:txBody>
      </p:sp>
      <p:cxnSp>
        <p:nvCxnSpPr>
          <p:cNvPr id="6" name="Shape 264"/>
          <p:cNvCxnSpPr/>
          <p:nvPr/>
        </p:nvCxnSpPr>
        <p:spPr>
          <a:xfrm>
            <a:off x="2819400" y="3119397"/>
            <a:ext cx="609600" cy="304799"/>
          </a:xfrm>
          <a:prstGeom prst="straightConnector1">
            <a:avLst/>
          </a:prstGeom>
          <a:noFill/>
          <a:ln w="9525" cap="flat">
            <a:solidFill>
              <a:schemeClr val="dk1"/>
            </a:solidFill>
            <a:prstDash val="solid"/>
            <a:miter/>
            <a:headEnd type="none" w="med" len="med"/>
            <a:tailEnd type="stealth" w="lg" len="lg"/>
          </a:ln>
        </p:spPr>
      </p:cxnSp>
      <p:sp>
        <p:nvSpPr>
          <p:cNvPr id="7" name="Shape 265"/>
          <p:cNvSpPr txBox="1"/>
          <p:nvPr/>
        </p:nvSpPr>
        <p:spPr>
          <a:xfrm>
            <a:off x="5257800" y="1527132"/>
            <a:ext cx="2895601" cy="1897064"/>
          </a:xfrm>
          <a:prstGeom prst="rect">
            <a:avLst/>
          </a:prstGeom>
          <a:noFill/>
          <a:ln>
            <a:noFill/>
          </a:ln>
        </p:spPr>
        <p:txBody>
          <a:bodyPr lIns="91425" tIns="45700" rIns="91425" bIns="45700" anchor="t" anchorCtr="0">
            <a:noAutofit/>
          </a:bodyPr>
          <a:lstStyle/>
          <a:p>
            <a:pPr marL="0" marR="0" lvl="0" indent="0" algn="l" rtl="0">
              <a:buSzPct val="25000"/>
              <a:buNone/>
            </a:pPr>
            <a:r>
              <a:rPr lang="en-US" sz="3600" b="0" i="0" u="none" strike="noStrike" cap="none" baseline="0" dirty="0" smtClean="0">
                <a:solidFill>
                  <a:schemeClr val="dk1"/>
                </a:solidFill>
                <a:latin typeface="Calibri"/>
                <a:ea typeface="Calibri"/>
                <a:cs typeface="Calibri"/>
                <a:sym typeface="Calibri"/>
              </a:rPr>
              <a:t>normal </a:t>
            </a:r>
            <a:r>
              <a:rPr lang="en-US" sz="3600" b="0" i="0" u="none" strike="noStrike" cap="none" baseline="0" dirty="0">
                <a:solidFill>
                  <a:schemeClr val="dk1"/>
                </a:solidFill>
                <a:latin typeface="Calibri"/>
                <a:ea typeface="Calibri"/>
                <a:cs typeface="Calibri"/>
                <a:sym typeface="Calibri"/>
              </a:rPr>
              <a:t>cell showing the concave shape</a:t>
            </a:r>
          </a:p>
        </p:txBody>
      </p:sp>
      <p:cxnSp>
        <p:nvCxnSpPr>
          <p:cNvPr id="8" name="Shape 266"/>
          <p:cNvCxnSpPr/>
          <p:nvPr/>
        </p:nvCxnSpPr>
        <p:spPr>
          <a:xfrm>
            <a:off x="7696201" y="2170865"/>
            <a:ext cx="914400" cy="304799"/>
          </a:xfrm>
          <a:prstGeom prst="straightConnector1">
            <a:avLst/>
          </a:prstGeom>
          <a:noFill/>
          <a:ln w="9525" cap="flat">
            <a:solidFill>
              <a:schemeClr val="dk1"/>
            </a:solidFill>
            <a:prstDash val="solid"/>
            <a:miter/>
            <a:headEnd type="none" w="med" len="med"/>
            <a:tailEnd type="stealth" w="lg" len="lg"/>
          </a:ln>
        </p:spPr>
      </p:cxnSp>
    </p:spTree>
    <p:extLst>
      <p:ext uri="{BB962C8B-B14F-4D97-AF65-F5344CB8AC3E}">
        <p14:creationId xmlns:p14="http://schemas.microsoft.com/office/powerpoint/2010/main" val="1504326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1828800"/>
            <a:ext cx="8229601" cy="2031325"/>
          </a:xfrm>
          <a:prstGeom prst="rect">
            <a:avLst/>
          </a:prstGeom>
          <a:noFill/>
        </p:spPr>
        <p:txBody>
          <a:bodyPr wrap="square" rtlCol="0">
            <a:spAutoFit/>
          </a:bodyPr>
          <a:lstStyle/>
          <a:p>
            <a:pPr algn="ctr"/>
            <a:r>
              <a:rPr lang="en-US" sz="7200" b="1" dirty="0" smtClean="0"/>
              <a:t>ACTIVITY #3</a:t>
            </a:r>
          </a:p>
          <a:p>
            <a:pPr algn="ctr"/>
            <a:r>
              <a:rPr lang="en-US" sz="5400" b="1" dirty="0" smtClean="0"/>
              <a:t>Mutation and Sickle Cells</a:t>
            </a:r>
            <a:endParaRPr lang="en-US" sz="5400" b="1" dirty="0"/>
          </a:p>
        </p:txBody>
      </p:sp>
    </p:spTree>
    <p:extLst>
      <p:ext uri="{BB962C8B-B14F-4D97-AF65-F5344CB8AC3E}">
        <p14:creationId xmlns:p14="http://schemas.microsoft.com/office/powerpoint/2010/main" val="3105427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32565" y="381000"/>
            <a:ext cx="5815246" cy="1200329"/>
          </a:xfrm>
          <a:prstGeom prst="rect">
            <a:avLst/>
          </a:prstGeom>
          <a:noFill/>
        </p:spPr>
        <p:txBody>
          <a:bodyPr wrap="none" rtlCol="0">
            <a:spAutoFit/>
          </a:bodyPr>
          <a:lstStyle/>
          <a:p>
            <a:pPr algn="ctr"/>
            <a:r>
              <a:rPr lang="en-US" sz="3600" b="1" dirty="0" smtClean="0"/>
              <a:t>PREVIOUSLY…</a:t>
            </a:r>
          </a:p>
          <a:p>
            <a:pPr algn="ctr"/>
            <a:r>
              <a:rPr lang="en-US" sz="3600" b="1" dirty="0" smtClean="0"/>
              <a:t>Nucleotides, DNA, and Genes</a:t>
            </a:r>
          </a:p>
        </p:txBody>
      </p:sp>
      <p:pic>
        <p:nvPicPr>
          <p:cNvPr id="7" name="Picture 3" descr="photo"/>
          <p:cNvPicPr>
            <a:picLocks noChangeAspect="1" noChangeArrowheads="1"/>
          </p:cNvPicPr>
          <p:nvPr/>
        </p:nvPicPr>
        <p:blipFill>
          <a:blip r:embed="rId3" cstate="print">
            <a:grayscl/>
          </a:blip>
          <a:srcRect l="19548" t="33812" r="38989" b="45834"/>
          <a:stretch>
            <a:fillRect/>
          </a:stretch>
        </p:blipFill>
        <p:spPr bwMode="auto">
          <a:xfrm>
            <a:off x="1905000" y="2590800"/>
            <a:ext cx="5410200" cy="1989137"/>
          </a:xfrm>
          <a:prstGeom prst="rect">
            <a:avLst/>
          </a:prstGeom>
          <a:noFill/>
          <a:ln w="9525">
            <a:noFill/>
            <a:miter lim="800000"/>
            <a:headEnd/>
            <a:tailEnd/>
          </a:ln>
        </p:spPr>
      </p:pic>
      <p:sp>
        <p:nvSpPr>
          <p:cNvPr id="9" name="TextBox 8"/>
          <p:cNvSpPr txBox="1"/>
          <p:nvPr/>
        </p:nvSpPr>
        <p:spPr>
          <a:xfrm>
            <a:off x="1981200" y="2221468"/>
            <a:ext cx="7239000" cy="369332"/>
          </a:xfrm>
          <a:prstGeom prst="rect">
            <a:avLst/>
          </a:prstGeom>
          <a:noFill/>
        </p:spPr>
        <p:txBody>
          <a:bodyPr wrap="square" rtlCol="0">
            <a:spAutoFit/>
          </a:bodyPr>
          <a:lstStyle/>
          <a:p>
            <a:r>
              <a:rPr lang="en-US" dirty="0" smtClean="0"/>
              <a:t>Water          DNA Ladder        Protein        Strawberry DNA</a:t>
            </a:r>
            <a:endParaRPr lang="en-US" dirty="0"/>
          </a:p>
        </p:txBody>
      </p:sp>
      <p:cxnSp>
        <p:nvCxnSpPr>
          <p:cNvPr id="11" name="Straight Arrow Connector 10"/>
          <p:cNvCxnSpPr/>
          <p:nvPr/>
        </p:nvCxnSpPr>
        <p:spPr>
          <a:xfrm flipH="1">
            <a:off x="6934200" y="3505200"/>
            <a:ext cx="12192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0946" y="2325469"/>
            <a:ext cx="4258474" cy="1200329"/>
          </a:xfrm>
          <a:prstGeom prst="rect">
            <a:avLst/>
          </a:prstGeom>
          <a:noFill/>
        </p:spPr>
        <p:txBody>
          <a:bodyPr wrap="none" rtlCol="0">
            <a:spAutoFit/>
          </a:bodyPr>
          <a:lstStyle/>
          <a:p>
            <a:pPr algn="ctr"/>
            <a:r>
              <a:rPr lang="en-US" sz="7200" b="1" dirty="0" smtClean="0"/>
              <a:t>LESSON #2</a:t>
            </a:r>
            <a:endParaRPr lang="en-US" sz="7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33400" y="2404408"/>
            <a:ext cx="4114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28" charset="0"/>
              </a:defRPr>
            </a:lvl1pPr>
            <a:lvl2pPr>
              <a:defRPr kumimoji="1" sz="2400">
                <a:solidFill>
                  <a:schemeClr val="tx1"/>
                </a:solidFill>
                <a:latin typeface="Times New Roman" pitchFamily="28" charset="0"/>
              </a:defRPr>
            </a:lvl2pPr>
            <a:lvl3pPr marL="1143000" indent="-228600">
              <a:defRPr kumimoji="1" sz="2400">
                <a:solidFill>
                  <a:schemeClr val="tx1"/>
                </a:solidFill>
                <a:latin typeface="Times New Roman" pitchFamily="28" charset="0"/>
              </a:defRPr>
            </a:lvl3pPr>
            <a:lvl4pPr marL="1600200" indent="-228600">
              <a:defRPr kumimoji="1" sz="2400">
                <a:solidFill>
                  <a:schemeClr val="tx1"/>
                </a:solidFill>
                <a:latin typeface="Times New Roman" pitchFamily="28" charset="0"/>
              </a:defRPr>
            </a:lvl4pPr>
            <a:lvl5pPr marL="2057400" indent="-228600">
              <a:defRPr kumimoji="1" sz="2400">
                <a:solidFill>
                  <a:schemeClr val="tx1"/>
                </a:solidFill>
                <a:latin typeface="Times New Roman" pitchFamily="28" charset="0"/>
              </a:defRPr>
            </a:lvl5pPr>
            <a:lvl6pPr marL="2514600" indent="-228600" algn="ctr" eaLnBrk="0" fontAlgn="base" hangingPunct="0">
              <a:spcBef>
                <a:spcPct val="0"/>
              </a:spcBef>
              <a:spcAft>
                <a:spcPct val="0"/>
              </a:spcAft>
              <a:defRPr kumimoji="1" sz="2400">
                <a:solidFill>
                  <a:schemeClr val="tx1"/>
                </a:solidFill>
                <a:latin typeface="Times New Roman" pitchFamily="28" charset="0"/>
              </a:defRPr>
            </a:lvl6pPr>
            <a:lvl7pPr marL="2971800" indent="-228600" algn="ctr" eaLnBrk="0" fontAlgn="base" hangingPunct="0">
              <a:spcBef>
                <a:spcPct val="0"/>
              </a:spcBef>
              <a:spcAft>
                <a:spcPct val="0"/>
              </a:spcAft>
              <a:defRPr kumimoji="1" sz="2400">
                <a:solidFill>
                  <a:schemeClr val="tx1"/>
                </a:solidFill>
                <a:latin typeface="Times New Roman" pitchFamily="28" charset="0"/>
              </a:defRPr>
            </a:lvl7pPr>
            <a:lvl8pPr marL="3429000" indent="-228600" algn="ctr" eaLnBrk="0" fontAlgn="base" hangingPunct="0">
              <a:spcBef>
                <a:spcPct val="0"/>
              </a:spcBef>
              <a:spcAft>
                <a:spcPct val="0"/>
              </a:spcAft>
              <a:defRPr kumimoji="1" sz="2400">
                <a:solidFill>
                  <a:schemeClr val="tx1"/>
                </a:solidFill>
                <a:latin typeface="Times New Roman" pitchFamily="28" charset="0"/>
              </a:defRPr>
            </a:lvl8pPr>
            <a:lvl9pPr marL="3886200" indent="-228600" algn="ctr" eaLnBrk="0" fontAlgn="base" hangingPunct="0">
              <a:spcBef>
                <a:spcPct val="0"/>
              </a:spcBef>
              <a:spcAft>
                <a:spcPct val="0"/>
              </a:spcAft>
              <a:defRPr kumimoji="1" sz="2400">
                <a:solidFill>
                  <a:schemeClr val="tx1"/>
                </a:solidFill>
                <a:latin typeface="Times New Roman" pitchFamily="28" charset="0"/>
              </a:defRPr>
            </a:lvl9pPr>
          </a:lstStyle>
          <a:p>
            <a:pPr>
              <a:defRPr/>
            </a:pPr>
            <a:r>
              <a:rPr lang="en-US" i="1" dirty="0" smtClean="0">
                <a:solidFill>
                  <a:srgbClr val="C00000"/>
                </a:solidFill>
                <a:latin typeface="+mn-lt"/>
              </a:rPr>
              <a:t>How is this information accessed? </a:t>
            </a:r>
          </a:p>
          <a:p>
            <a:pPr>
              <a:defRPr/>
            </a:pPr>
            <a:r>
              <a:rPr lang="en-US" i="1" dirty="0" smtClean="0">
                <a:solidFill>
                  <a:srgbClr val="C00000"/>
                </a:solidFill>
                <a:latin typeface="+mn-lt"/>
              </a:rPr>
              <a:t>How does this information determine how the cell functions? </a:t>
            </a:r>
          </a:p>
        </p:txBody>
      </p:sp>
      <p:sp>
        <p:nvSpPr>
          <p:cNvPr id="3" name="TextBox 2"/>
          <p:cNvSpPr txBox="1"/>
          <p:nvPr/>
        </p:nvSpPr>
        <p:spPr>
          <a:xfrm>
            <a:off x="609600" y="381000"/>
            <a:ext cx="6829562" cy="1384995"/>
          </a:xfrm>
          <a:prstGeom prst="rect">
            <a:avLst/>
          </a:prstGeom>
          <a:noFill/>
        </p:spPr>
        <p:txBody>
          <a:bodyPr wrap="none" rtlCol="0">
            <a:spAutoFit/>
          </a:bodyPr>
          <a:lstStyle/>
          <a:p>
            <a:r>
              <a:rPr lang="en-US" sz="2800" dirty="0" smtClean="0"/>
              <a:t>Genes store the information that defines how</a:t>
            </a:r>
          </a:p>
          <a:p>
            <a:pPr marL="914400" lvl="1" indent="-457200">
              <a:buFont typeface="Arial" panose="020B0604020202020204" pitchFamily="34" charset="0"/>
              <a:buChar char="•"/>
            </a:pPr>
            <a:r>
              <a:rPr lang="en-US" sz="2800" dirty="0" smtClean="0"/>
              <a:t>A cell behaves</a:t>
            </a:r>
          </a:p>
          <a:p>
            <a:pPr marL="914400" lvl="1" indent="-457200">
              <a:buFont typeface="Arial" panose="020B0604020202020204" pitchFamily="34" charset="0"/>
              <a:buChar char="•"/>
            </a:pPr>
            <a:r>
              <a:rPr lang="en-US" sz="2800" dirty="0" smtClean="0"/>
              <a:t>A cell functions</a:t>
            </a:r>
            <a:endParaRPr lang="en-US" sz="2800" dirty="0"/>
          </a:p>
        </p:txBody>
      </p:sp>
      <p:grpSp>
        <p:nvGrpSpPr>
          <p:cNvPr id="6" name="Group 5"/>
          <p:cNvGrpSpPr/>
          <p:nvPr/>
        </p:nvGrpSpPr>
        <p:grpSpPr>
          <a:xfrm>
            <a:off x="457200" y="4800600"/>
            <a:ext cx="8229600" cy="1600200"/>
            <a:chOff x="457200" y="4495800"/>
            <a:chExt cx="8229600" cy="1600200"/>
          </a:xfrm>
        </p:grpSpPr>
        <p:sp>
          <p:nvSpPr>
            <p:cNvPr id="4" name="TextBox 3"/>
            <p:cNvSpPr txBox="1"/>
            <p:nvPr/>
          </p:nvSpPr>
          <p:spPr>
            <a:xfrm>
              <a:off x="457200" y="4495800"/>
              <a:ext cx="8229600" cy="1077218"/>
            </a:xfrm>
            <a:prstGeom prst="rect">
              <a:avLst/>
            </a:prstGeom>
            <a:solidFill>
              <a:schemeClr val="accent6">
                <a:lumMod val="20000"/>
                <a:lumOff val="80000"/>
              </a:schemeClr>
            </a:solidFill>
          </p:spPr>
          <p:txBody>
            <a:bodyPr wrap="square" rtlCol="0">
              <a:spAutoFit/>
            </a:bodyPr>
            <a:lstStyle/>
            <a:p>
              <a:r>
                <a:rPr lang="en-US" sz="3200" b="1" dirty="0" smtClean="0"/>
                <a:t>Genes encode the information on how to make a protein.</a:t>
              </a:r>
              <a:endParaRPr lang="en-US" sz="3200" b="1" dirty="0"/>
            </a:p>
          </p:txBody>
        </p:sp>
        <p:sp>
          <p:nvSpPr>
            <p:cNvPr id="5" name="TextBox 4"/>
            <p:cNvSpPr txBox="1"/>
            <p:nvPr/>
          </p:nvSpPr>
          <p:spPr>
            <a:xfrm>
              <a:off x="457200" y="5634335"/>
              <a:ext cx="8229600" cy="461665"/>
            </a:xfrm>
            <a:prstGeom prst="rect">
              <a:avLst/>
            </a:prstGeom>
            <a:noFill/>
          </p:spPr>
          <p:txBody>
            <a:bodyPr wrap="square" rtlCol="0">
              <a:spAutoFit/>
            </a:bodyPr>
            <a:lstStyle/>
            <a:p>
              <a:r>
                <a:rPr lang="en-US" sz="2400" b="1" dirty="0" smtClean="0"/>
                <a:t>Proteins are the “workforce” of a cell.  </a:t>
              </a:r>
              <a:endParaRPr lang="en-US" sz="2400" b="1" dirty="0"/>
            </a:p>
          </p:txBody>
        </p:sp>
      </p:grpSp>
      <p:pic>
        <p:nvPicPr>
          <p:cNvPr id="1026" name="Picture 2" descr="http://img.wikinut.com/img/1wdnr2k-_uiybksk/jpeg/0/Stem-cells-can-differentiate-into-other-cell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095268"/>
            <a:ext cx="3886200" cy="3181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010400" y="4343400"/>
            <a:ext cx="1390124" cy="246221"/>
          </a:xfrm>
          <a:prstGeom prst="rect">
            <a:avLst/>
          </a:prstGeom>
        </p:spPr>
        <p:txBody>
          <a:bodyPr wrap="none">
            <a:spAutoFit/>
          </a:bodyPr>
          <a:lstStyle/>
          <a:p>
            <a:r>
              <a:rPr lang="en-US" sz="1000" dirty="0"/>
              <a:t>http://imgarcade.com/</a:t>
            </a:r>
          </a:p>
        </p:txBody>
      </p:sp>
    </p:spTree>
    <p:extLst>
      <p:ext uri="{BB962C8B-B14F-4D97-AF65-F5344CB8AC3E}">
        <p14:creationId xmlns:p14="http://schemas.microsoft.com/office/powerpoint/2010/main" val="185811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sus.edu/indiv/l/loom/gene%20expr/over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9555" y="1905000"/>
            <a:ext cx="6050445" cy="46687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7400" y="990600"/>
            <a:ext cx="5562600" cy="646331"/>
          </a:xfrm>
          <a:prstGeom prst="rect">
            <a:avLst/>
          </a:prstGeom>
          <a:noFill/>
        </p:spPr>
        <p:txBody>
          <a:bodyPr wrap="square" rtlCol="0">
            <a:spAutoFit/>
          </a:bodyPr>
          <a:lstStyle/>
          <a:p>
            <a:r>
              <a:rPr lang="en-US" sz="3600" b="1" dirty="0" smtClean="0"/>
              <a:t>DNA </a:t>
            </a:r>
            <a:r>
              <a:rPr lang="en-US" sz="3600" b="1" dirty="0" smtClean="0">
                <a:sym typeface="Wingdings" panose="05000000000000000000" pitchFamily="2" charset="2"/>
              </a:rPr>
              <a:t> mRNA protein</a:t>
            </a:r>
            <a:endParaRPr lang="en-US" sz="3600" b="1" dirty="0"/>
          </a:p>
        </p:txBody>
      </p:sp>
      <p:sp>
        <p:nvSpPr>
          <p:cNvPr id="5" name="TextBox 4"/>
          <p:cNvSpPr txBox="1"/>
          <p:nvPr/>
        </p:nvSpPr>
        <p:spPr>
          <a:xfrm>
            <a:off x="2590800" y="621268"/>
            <a:ext cx="1824602" cy="461665"/>
          </a:xfrm>
          <a:prstGeom prst="rect">
            <a:avLst/>
          </a:prstGeom>
          <a:noFill/>
        </p:spPr>
        <p:txBody>
          <a:bodyPr wrap="none" rtlCol="0">
            <a:spAutoFit/>
          </a:bodyPr>
          <a:lstStyle/>
          <a:p>
            <a:r>
              <a:rPr lang="en-US" sz="2400" b="1" dirty="0" smtClean="0">
                <a:solidFill>
                  <a:srgbClr val="FF0000"/>
                </a:solidFill>
              </a:rPr>
              <a:t>transcription</a:t>
            </a:r>
            <a:endParaRPr lang="en-US" sz="2400" b="1" dirty="0">
              <a:solidFill>
                <a:srgbClr val="FF0000"/>
              </a:solidFill>
            </a:endParaRPr>
          </a:p>
        </p:txBody>
      </p:sp>
      <p:sp>
        <p:nvSpPr>
          <p:cNvPr id="8" name="TextBox 7"/>
          <p:cNvSpPr txBox="1"/>
          <p:nvPr/>
        </p:nvSpPr>
        <p:spPr>
          <a:xfrm>
            <a:off x="4617555" y="609600"/>
            <a:ext cx="1572866" cy="461665"/>
          </a:xfrm>
          <a:prstGeom prst="rect">
            <a:avLst/>
          </a:prstGeom>
          <a:noFill/>
        </p:spPr>
        <p:txBody>
          <a:bodyPr wrap="none" rtlCol="0">
            <a:spAutoFit/>
          </a:bodyPr>
          <a:lstStyle/>
          <a:p>
            <a:r>
              <a:rPr lang="en-US" sz="2400" b="1" dirty="0" smtClean="0">
                <a:solidFill>
                  <a:srgbClr val="0070C0"/>
                </a:solidFill>
              </a:rPr>
              <a:t>translation</a:t>
            </a:r>
            <a:endParaRPr lang="en-US" sz="2400" b="1" dirty="0">
              <a:solidFill>
                <a:srgbClr val="0070C0"/>
              </a:solidFill>
            </a:endParaRPr>
          </a:p>
        </p:txBody>
      </p:sp>
    </p:spTree>
    <p:extLst>
      <p:ext uri="{BB962C8B-B14F-4D97-AF65-F5344CB8AC3E}">
        <p14:creationId xmlns:p14="http://schemas.microsoft.com/office/powerpoint/2010/main" val="2643920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481" y="226575"/>
            <a:ext cx="8317320" cy="1200329"/>
          </a:xfrm>
          <a:prstGeom prst="rect">
            <a:avLst/>
          </a:prstGeom>
          <a:noFill/>
        </p:spPr>
        <p:txBody>
          <a:bodyPr wrap="square" rtlCol="0">
            <a:spAutoFit/>
          </a:bodyPr>
          <a:lstStyle/>
          <a:p>
            <a:r>
              <a:rPr lang="en-US" sz="3600" b="1" dirty="0" smtClean="0"/>
              <a:t>TRANSCRIPTION </a:t>
            </a:r>
            <a:r>
              <a:rPr lang="en-US" sz="3600" dirty="0" smtClean="0"/>
              <a:t>is the synthesis of RNA using DNA as the template.</a:t>
            </a:r>
            <a:endParaRPr lang="en-US" sz="3600" b="1" dirty="0"/>
          </a:p>
        </p:txBody>
      </p:sp>
      <p:sp>
        <p:nvSpPr>
          <p:cNvPr id="4" name="TextBox 3"/>
          <p:cNvSpPr txBox="1"/>
          <p:nvPr/>
        </p:nvSpPr>
        <p:spPr>
          <a:xfrm>
            <a:off x="5725607" y="4715216"/>
            <a:ext cx="3191899" cy="1200329"/>
          </a:xfrm>
          <a:prstGeom prst="rect">
            <a:avLst/>
          </a:prstGeom>
          <a:noFill/>
        </p:spPr>
        <p:txBody>
          <a:bodyPr wrap="none" rtlCol="0">
            <a:spAutoFit/>
          </a:bodyPr>
          <a:lstStyle/>
          <a:p>
            <a:r>
              <a:rPr lang="en-US" sz="3600" b="1" u="sng" dirty="0" smtClean="0"/>
              <a:t>r</a:t>
            </a:r>
            <a:r>
              <a:rPr lang="en-US" sz="3600" b="1" dirty="0" smtClean="0"/>
              <a:t>ibo</a:t>
            </a:r>
            <a:r>
              <a:rPr lang="en-US" sz="3600" b="1" u="sng" dirty="0" smtClean="0"/>
              <a:t>n</a:t>
            </a:r>
            <a:r>
              <a:rPr lang="en-US" sz="3600" b="1" dirty="0" smtClean="0"/>
              <a:t>ucleic </a:t>
            </a:r>
            <a:r>
              <a:rPr lang="en-US" sz="3600" b="1" u="sng" dirty="0" smtClean="0"/>
              <a:t>a</a:t>
            </a:r>
            <a:r>
              <a:rPr lang="en-US" sz="3600" b="1" dirty="0" smtClean="0"/>
              <a:t>cid</a:t>
            </a:r>
          </a:p>
          <a:p>
            <a:r>
              <a:rPr lang="en-US" sz="3600" b="1" dirty="0" smtClean="0"/>
              <a:t>(RNA)</a:t>
            </a:r>
            <a:endParaRPr lang="en-US" sz="3600" b="1" dirty="0"/>
          </a:p>
        </p:txBody>
      </p:sp>
      <p:pic>
        <p:nvPicPr>
          <p:cNvPr id="2050" name="Picture 2" descr="http://www.expertsmind.com/CMSImages/1988_Transcrip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1560648"/>
            <a:ext cx="4524375" cy="456247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3886201" y="5181600"/>
            <a:ext cx="1752599" cy="2675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66800" y="6324600"/>
            <a:ext cx="1806905" cy="246221"/>
          </a:xfrm>
          <a:prstGeom prst="rect">
            <a:avLst/>
          </a:prstGeom>
        </p:spPr>
        <p:txBody>
          <a:bodyPr wrap="none">
            <a:spAutoFit/>
          </a:bodyPr>
          <a:lstStyle/>
          <a:p>
            <a:r>
              <a:rPr lang="en-US" sz="1000" dirty="0"/>
              <a:t>http://www.expertsmind.com/</a:t>
            </a:r>
          </a:p>
        </p:txBody>
      </p:sp>
      <p:cxnSp>
        <p:nvCxnSpPr>
          <p:cNvPr id="10" name="Straight Arrow Connector 9"/>
          <p:cNvCxnSpPr/>
          <p:nvPr/>
        </p:nvCxnSpPr>
        <p:spPr>
          <a:xfrm flipH="1">
            <a:off x="3303752" y="1981200"/>
            <a:ext cx="1458748" cy="304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48200" y="3364832"/>
            <a:ext cx="3657599" cy="954107"/>
          </a:xfrm>
          <a:prstGeom prst="rect">
            <a:avLst/>
          </a:prstGeom>
          <a:solidFill>
            <a:schemeClr val="accent6">
              <a:lumMod val="20000"/>
              <a:lumOff val="80000"/>
            </a:schemeClr>
          </a:solidFill>
        </p:spPr>
        <p:txBody>
          <a:bodyPr wrap="square" rtlCol="0">
            <a:spAutoFit/>
          </a:bodyPr>
          <a:lstStyle/>
          <a:p>
            <a:r>
              <a:rPr lang="en-US" sz="2800" dirty="0" smtClean="0"/>
              <a:t>Similar to DNA, RNA is made of </a:t>
            </a:r>
            <a:r>
              <a:rPr lang="en-US" sz="2800" b="1" dirty="0" smtClean="0"/>
              <a:t>nucleotides.</a:t>
            </a:r>
            <a:endParaRPr lang="en-US" sz="2800" b="1" dirty="0"/>
          </a:p>
        </p:txBody>
      </p:sp>
      <p:sp>
        <p:nvSpPr>
          <p:cNvPr id="14" name="TextBox 13"/>
          <p:cNvSpPr txBox="1"/>
          <p:nvPr/>
        </p:nvSpPr>
        <p:spPr>
          <a:xfrm>
            <a:off x="4780591" y="1426903"/>
            <a:ext cx="4341638" cy="1200329"/>
          </a:xfrm>
          <a:prstGeom prst="rect">
            <a:avLst/>
          </a:prstGeom>
          <a:noFill/>
        </p:spPr>
        <p:txBody>
          <a:bodyPr wrap="none" rtlCol="0">
            <a:spAutoFit/>
          </a:bodyPr>
          <a:lstStyle/>
          <a:p>
            <a:r>
              <a:rPr lang="en-US" sz="3600" b="1" u="sng" dirty="0" smtClean="0"/>
              <a:t>d</a:t>
            </a:r>
            <a:r>
              <a:rPr lang="en-US" sz="3600" b="1" dirty="0" smtClean="0"/>
              <a:t>eoxyribo</a:t>
            </a:r>
            <a:r>
              <a:rPr lang="en-US" sz="3600" b="1" u="sng" dirty="0" smtClean="0"/>
              <a:t>n</a:t>
            </a:r>
            <a:r>
              <a:rPr lang="en-US" sz="3600" b="1" dirty="0" smtClean="0"/>
              <a:t>ucleic </a:t>
            </a:r>
            <a:r>
              <a:rPr lang="en-US" sz="3600" b="1" u="sng" dirty="0" smtClean="0"/>
              <a:t>a</a:t>
            </a:r>
            <a:r>
              <a:rPr lang="en-US" sz="3600" b="1" dirty="0" smtClean="0"/>
              <a:t>cid</a:t>
            </a:r>
          </a:p>
          <a:p>
            <a:r>
              <a:rPr lang="en-US" sz="3600" b="1" dirty="0" smtClean="0"/>
              <a:t>(DNA)</a:t>
            </a:r>
            <a:endParaRPr lang="en-US" sz="3600" b="1" dirty="0"/>
          </a:p>
        </p:txBody>
      </p:sp>
    </p:spTree>
    <p:extLst>
      <p:ext uri="{BB962C8B-B14F-4D97-AF65-F5344CB8AC3E}">
        <p14:creationId xmlns:p14="http://schemas.microsoft.com/office/powerpoint/2010/main" val="2513755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633743" y="639179"/>
            <a:ext cx="5334000" cy="1938992"/>
          </a:xfrm>
          <a:prstGeom prst="rect">
            <a:avLst/>
          </a:prstGeom>
        </p:spPr>
        <p:txBody>
          <a:bodyPr wrap="square">
            <a:spAutoFit/>
          </a:bodyPr>
          <a:lstStyle/>
          <a:p>
            <a:r>
              <a:rPr lang="en-US" sz="2400" b="1" dirty="0" smtClean="0"/>
              <a:t>bases in DNA</a:t>
            </a:r>
            <a:r>
              <a:rPr lang="en-US" sz="2400" dirty="0" smtClean="0"/>
              <a:t>:  </a:t>
            </a:r>
            <a:r>
              <a:rPr lang="en-US" sz="2400" dirty="0"/>
              <a:t>adenine (A), guanine (G</a:t>
            </a:r>
            <a:r>
              <a:rPr lang="en-US" sz="2400" dirty="0" smtClean="0"/>
              <a:t>), cytosine </a:t>
            </a:r>
            <a:r>
              <a:rPr lang="en-US" sz="2400" dirty="0"/>
              <a:t>(C), and </a:t>
            </a:r>
            <a:r>
              <a:rPr lang="en-US" sz="2400" b="1" dirty="0"/>
              <a:t>thymine (T</a:t>
            </a:r>
            <a:r>
              <a:rPr lang="en-US" sz="2400" b="1" dirty="0" smtClean="0"/>
              <a:t>)</a:t>
            </a:r>
          </a:p>
          <a:p>
            <a:endParaRPr lang="en-US" sz="2400" dirty="0"/>
          </a:p>
          <a:p>
            <a:r>
              <a:rPr lang="en-US" sz="2400" b="1" dirty="0" smtClean="0"/>
              <a:t>bases </a:t>
            </a:r>
            <a:r>
              <a:rPr lang="en-US" sz="2400" b="1" dirty="0"/>
              <a:t>in </a:t>
            </a:r>
            <a:r>
              <a:rPr lang="en-US" sz="2400" b="1" dirty="0" smtClean="0"/>
              <a:t>RNA</a:t>
            </a:r>
            <a:r>
              <a:rPr lang="en-US" sz="2400" dirty="0"/>
              <a:t>:  adenine (A), guanine (G), cytosine (C), and </a:t>
            </a:r>
            <a:r>
              <a:rPr lang="en-US" sz="2400" b="1" dirty="0" smtClean="0"/>
              <a:t>uracil (U)</a:t>
            </a:r>
            <a:endParaRPr lang="en-US" sz="2400" b="1" dirty="0"/>
          </a:p>
        </p:txBody>
      </p:sp>
      <p:sp>
        <p:nvSpPr>
          <p:cNvPr id="27" name="TextBox 26"/>
          <p:cNvSpPr txBox="1"/>
          <p:nvPr/>
        </p:nvSpPr>
        <p:spPr>
          <a:xfrm>
            <a:off x="454834" y="4042201"/>
            <a:ext cx="2747932" cy="830997"/>
          </a:xfrm>
          <a:prstGeom prst="rect">
            <a:avLst/>
          </a:prstGeom>
          <a:noFill/>
        </p:spPr>
        <p:txBody>
          <a:bodyPr wrap="none" rtlCol="0">
            <a:spAutoFit/>
          </a:bodyPr>
          <a:lstStyle/>
          <a:p>
            <a:pPr algn="ctr"/>
            <a:r>
              <a:rPr lang="en-US" sz="2400" b="1" dirty="0" smtClean="0"/>
              <a:t>base-pairing</a:t>
            </a:r>
          </a:p>
          <a:p>
            <a:pPr algn="ctr"/>
            <a:r>
              <a:rPr lang="en-US" sz="2400" b="1" dirty="0" smtClean="0"/>
              <a:t>during transcription</a:t>
            </a:r>
            <a:endParaRPr lang="en-US" sz="2400" b="1" dirty="0"/>
          </a:p>
        </p:txBody>
      </p:sp>
      <p:sp>
        <p:nvSpPr>
          <p:cNvPr id="29" name="TextBox 28"/>
          <p:cNvSpPr txBox="1"/>
          <p:nvPr/>
        </p:nvSpPr>
        <p:spPr>
          <a:xfrm>
            <a:off x="3352800" y="3624828"/>
            <a:ext cx="461986" cy="646331"/>
          </a:xfrm>
          <a:prstGeom prst="rect">
            <a:avLst/>
          </a:prstGeom>
          <a:noFill/>
          <a:ln>
            <a:solidFill>
              <a:schemeClr val="tx1"/>
            </a:solidFill>
          </a:ln>
        </p:spPr>
        <p:txBody>
          <a:bodyPr wrap="none" rtlCol="0">
            <a:spAutoFit/>
          </a:bodyPr>
          <a:lstStyle/>
          <a:p>
            <a:r>
              <a:rPr lang="en-US" sz="3600" b="1" dirty="0" smtClean="0">
                <a:latin typeface="Courier New" panose="02070309020205020404" pitchFamily="49" charset="0"/>
                <a:cs typeface="Courier New" panose="02070309020205020404" pitchFamily="49" charset="0"/>
              </a:rPr>
              <a:t>A</a:t>
            </a:r>
            <a:endParaRPr lang="en-US" sz="3600" b="1" dirty="0">
              <a:latin typeface="Courier New" panose="02070309020205020404" pitchFamily="49" charset="0"/>
              <a:cs typeface="Courier New" panose="02070309020205020404" pitchFamily="49" charset="0"/>
            </a:endParaRPr>
          </a:p>
        </p:txBody>
      </p:sp>
      <p:sp>
        <p:nvSpPr>
          <p:cNvPr id="31" name="TextBox 30"/>
          <p:cNvSpPr txBox="1"/>
          <p:nvPr/>
        </p:nvSpPr>
        <p:spPr>
          <a:xfrm>
            <a:off x="3972786" y="3624828"/>
            <a:ext cx="461986" cy="646331"/>
          </a:xfrm>
          <a:prstGeom prst="rect">
            <a:avLst/>
          </a:prstGeom>
          <a:noFill/>
          <a:ln>
            <a:solidFill>
              <a:schemeClr val="tx1"/>
            </a:solidFill>
          </a:ln>
        </p:spPr>
        <p:txBody>
          <a:bodyPr wrap="none" rtlCol="0">
            <a:spAutoFit/>
          </a:bodyPr>
          <a:lstStyle/>
          <a:p>
            <a:r>
              <a:rPr lang="en-US" sz="3600" b="1" dirty="0" smtClean="0">
                <a:latin typeface="Courier New" panose="02070309020205020404" pitchFamily="49" charset="0"/>
                <a:cs typeface="Courier New" panose="02070309020205020404" pitchFamily="49" charset="0"/>
              </a:rPr>
              <a:t>T</a:t>
            </a:r>
            <a:endParaRPr lang="en-US" sz="3600" b="1" dirty="0">
              <a:latin typeface="Courier New" panose="02070309020205020404" pitchFamily="49" charset="0"/>
              <a:cs typeface="Courier New" panose="02070309020205020404" pitchFamily="49" charset="0"/>
            </a:endParaRPr>
          </a:p>
        </p:txBody>
      </p:sp>
      <p:sp>
        <p:nvSpPr>
          <p:cNvPr id="32" name="TextBox 31"/>
          <p:cNvSpPr txBox="1"/>
          <p:nvPr/>
        </p:nvSpPr>
        <p:spPr>
          <a:xfrm>
            <a:off x="4572000" y="3624828"/>
            <a:ext cx="461986" cy="646331"/>
          </a:xfrm>
          <a:prstGeom prst="rect">
            <a:avLst/>
          </a:prstGeom>
          <a:noFill/>
          <a:ln>
            <a:solidFill>
              <a:schemeClr val="tx1"/>
            </a:solidFill>
          </a:ln>
        </p:spPr>
        <p:txBody>
          <a:bodyPr wrap="none" rtlCol="0">
            <a:spAutoFit/>
          </a:bodyPr>
          <a:lstStyle/>
          <a:p>
            <a:r>
              <a:rPr lang="en-US" sz="3600" b="1" dirty="0" smtClean="0">
                <a:latin typeface="Courier New" panose="02070309020205020404" pitchFamily="49" charset="0"/>
                <a:cs typeface="Courier New" panose="02070309020205020404" pitchFamily="49" charset="0"/>
              </a:rPr>
              <a:t>C</a:t>
            </a:r>
            <a:endParaRPr lang="en-US" sz="3600" b="1" dirty="0">
              <a:latin typeface="Courier New" panose="02070309020205020404" pitchFamily="49" charset="0"/>
              <a:cs typeface="Courier New" panose="02070309020205020404" pitchFamily="49" charset="0"/>
            </a:endParaRPr>
          </a:p>
        </p:txBody>
      </p:sp>
      <p:sp>
        <p:nvSpPr>
          <p:cNvPr id="33" name="TextBox 32"/>
          <p:cNvSpPr txBox="1"/>
          <p:nvPr/>
        </p:nvSpPr>
        <p:spPr>
          <a:xfrm>
            <a:off x="5176814" y="3624828"/>
            <a:ext cx="461986" cy="646331"/>
          </a:xfrm>
          <a:prstGeom prst="rect">
            <a:avLst/>
          </a:prstGeom>
          <a:noFill/>
          <a:ln>
            <a:solidFill>
              <a:schemeClr val="tx1"/>
            </a:solidFill>
          </a:ln>
        </p:spPr>
        <p:txBody>
          <a:bodyPr wrap="none" rtlCol="0">
            <a:spAutoFit/>
          </a:bodyPr>
          <a:lstStyle/>
          <a:p>
            <a:r>
              <a:rPr lang="en-US" sz="3600" b="1" dirty="0" smtClean="0">
                <a:latin typeface="Courier New" panose="02070309020205020404" pitchFamily="49" charset="0"/>
                <a:cs typeface="Courier New" panose="02070309020205020404" pitchFamily="49" charset="0"/>
              </a:rPr>
              <a:t>G</a:t>
            </a:r>
            <a:endParaRPr lang="en-US" sz="3600" b="1" dirty="0">
              <a:latin typeface="Courier New" panose="02070309020205020404" pitchFamily="49" charset="0"/>
              <a:cs typeface="Courier New" panose="02070309020205020404" pitchFamily="49" charset="0"/>
            </a:endParaRPr>
          </a:p>
        </p:txBody>
      </p:sp>
      <p:sp>
        <p:nvSpPr>
          <p:cNvPr id="34" name="TextBox 33"/>
          <p:cNvSpPr txBox="1"/>
          <p:nvPr/>
        </p:nvSpPr>
        <p:spPr>
          <a:xfrm>
            <a:off x="3352800" y="4650432"/>
            <a:ext cx="461986" cy="646331"/>
          </a:xfrm>
          <a:prstGeom prst="rect">
            <a:avLst/>
          </a:prstGeom>
          <a:noFill/>
          <a:ln>
            <a:solidFill>
              <a:schemeClr val="tx1"/>
            </a:solidFill>
          </a:ln>
        </p:spPr>
        <p:txBody>
          <a:bodyPr wrap="none" rtlCol="0">
            <a:spAutoFit/>
          </a:bodyPr>
          <a:lstStyle/>
          <a:p>
            <a:r>
              <a:rPr lang="en-US" sz="3600" b="1" dirty="0" smtClean="0">
                <a:solidFill>
                  <a:srgbClr val="C00000"/>
                </a:solidFill>
                <a:latin typeface="Courier New" panose="02070309020205020404" pitchFamily="49" charset="0"/>
                <a:cs typeface="Courier New" panose="02070309020205020404" pitchFamily="49" charset="0"/>
              </a:rPr>
              <a:t>U</a:t>
            </a:r>
            <a:endParaRPr lang="en-US" sz="3600" b="1" dirty="0">
              <a:solidFill>
                <a:srgbClr val="C00000"/>
              </a:solidFill>
              <a:latin typeface="Courier New" panose="02070309020205020404" pitchFamily="49" charset="0"/>
              <a:cs typeface="Courier New" panose="02070309020205020404" pitchFamily="49" charset="0"/>
            </a:endParaRPr>
          </a:p>
        </p:txBody>
      </p:sp>
      <p:sp>
        <p:nvSpPr>
          <p:cNvPr id="35" name="TextBox 34"/>
          <p:cNvSpPr txBox="1"/>
          <p:nvPr/>
        </p:nvSpPr>
        <p:spPr>
          <a:xfrm>
            <a:off x="3972786" y="4650432"/>
            <a:ext cx="461986" cy="646331"/>
          </a:xfrm>
          <a:prstGeom prst="rect">
            <a:avLst/>
          </a:prstGeom>
          <a:noFill/>
          <a:ln>
            <a:solidFill>
              <a:schemeClr val="tx1"/>
            </a:solidFill>
          </a:ln>
        </p:spPr>
        <p:txBody>
          <a:bodyPr wrap="none" rtlCol="0">
            <a:spAutoFit/>
          </a:bodyPr>
          <a:lstStyle/>
          <a:p>
            <a:r>
              <a:rPr lang="en-US" sz="3600" b="1" dirty="0">
                <a:solidFill>
                  <a:srgbClr val="C00000"/>
                </a:solidFill>
                <a:latin typeface="Courier New" panose="02070309020205020404" pitchFamily="49" charset="0"/>
                <a:cs typeface="Courier New" panose="02070309020205020404" pitchFamily="49" charset="0"/>
              </a:rPr>
              <a:t>A</a:t>
            </a:r>
          </a:p>
        </p:txBody>
      </p:sp>
      <p:sp>
        <p:nvSpPr>
          <p:cNvPr id="36" name="TextBox 35"/>
          <p:cNvSpPr txBox="1"/>
          <p:nvPr/>
        </p:nvSpPr>
        <p:spPr>
          <a:xfrm>
            <a:off x="4572000" y="4650432"/>
            <a:ext cx="461986" cy="646331"/>
          </a:xfrm>
          <a:prstGeom prst="rect">
            <a:avLst/>
          </a:prstGeom>
          <a:noFill/>
          <a:ln>
            <a:solidFill>
              <a:schemeClr val="tx1"/>
            </a:solidFill>
          </a:ln>
        </p:spPr>
        <p:txBody>
          <a:bodyPr wrap="none" rtlCol="0">
            <a:spAutoFit/>
          </a:bodyPr>
          <a:lstStyle/>
          <a:p>
            <a:r>
              <a:rPr lang="en-US" sz="3600" b="1" dirty="0">
                <a:solidFill>
                  <a:srgbClr val="C00000"/>
                </a:solidFill>
                <a:latin typeface="Courier New" panose="02070309020205020404" pitchFamily="49" charset="0"/>
                <a:cs typeface="Courier New" panose="02070309020205020404" pitchFamily="49" charset="0"/>
              </a:rPr>
              <a:t>G</a:t>
            </a:r>
          </a:p>
        </p:txBody>
      </p:sp>
      <p:sp>
        <p:nvSpPr>
          <p:cNvPr id="37" name="TextBox 36"/>
          <p:cNvSpPr txBox="1"/>
          <p:nvPr/>
        </p:nvSpPr>
        <p:spPr>
          <a:xfrm>
            <a:off x="5181600" y="4650432"/>
            <a:ext cx="461986" cy="646331"/>
          </a:xfrm>
          <a:prstGeom prst="rect">
            <a:avLst/>
          </a:prstGeom>
          <a:noFill/>
          <a:ln>
            <a:solidFill>
              <a:schemeClr val="tx1"/>
            </a:solidFill>
          </a:ln>
        </p:spPr>
        <p:txBody>
          <a:bodyPr wrap="none" rtlCol="0">
            <a:spAutoFit/>
          </a:bodyPr>
          <a:lstStyle/>
          <a:p>
            <a:r>
              <a:rPr lang="en-US" sz="3600" b="1" dirty="0">
                <a:solidFill>
                  <a:srgbClr val="C00000"/>
                </a:solidFill>
                <a:latin typeface="Courier New" panose="02070309020205020404" pitchFamily="49" charset="0"/>
                <a:cs typeface="Courier New" panose="02070309020205020404" pitchFamily="49" charset="0"/>
              </a:rPr>
              <a:t>C</a:t>
            </a:r>
          </a:p>
        </p:txBody>
      </p:sp>
      <p:cxnSp>
        <p:nvCxnSpPr>
          <p:cNvPr id="38" name="Straight Connector 37"/>
          <p:cNvCxnSpPr/>
          <p:nvPr/>
        </p:nvCxnSpPr>
        <p:spPr>
          <a:xfrm>
            <a:off x="3559980" y="4271159"/>
            <a:ext cx="0" cy="381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191000" y="4267200"/>
            <a:ext cx="0" cy="381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00600" y="4267200"/>
            <a:ext cx="0" cy="381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10200" y="4267200"/>
            <a:ext cx="0" cy="381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231844" y="3617207"/>
            <a:ext cx="1157689" cy="707886"/>
          </a:xfrm>
          <a:prstGeom prst="rect">
            <a:avLst/>
          </a:prstGeom>
          <a:noFill/>
        </p:spPr>
        <p:txBody>
          <a:bodyPr wrap="none" rtlCol="0">
            <a:spAutoFit/>
          </a:bodyPr>
          <a:lstStyle/>
          <a:p>
            <a:r>
              <a:rPr lang="en-US" sz="4000" b="1" dirty="0" smtClean="0"/>
              <a:t>DNA</a:t>
            </a:r>
            <a:endParaRPr lang="en-US" sz="4000" b="1" dirty="0"/>
          </a:p>
        </p:txBody>
      </p:sp>
      <p:sp>
        <p:nvSpPr>
          <p:cNvPr id="44" name="TextBox 43"/>
          <p:cNvSpPr txBox="1"/>
          <p:nvPr/>
        </p:nvSpPr>
        <p:spPr>
          <a:xfrm>
            <a:off x="7239000" y="4626114"/>
            <a:ext cx="1157689" cy="707886"/>
          </a:xfrm>
          <a:prstGeom prst="rect">
            <a:avLst/>
          </a:prstGeom>
          <a:noFill/>
        </p:spPr>
        <p:txBody>
          <a:bodyPr wrap="none" rtlCol="0">
            <a:spAutoFit/>
          </a:bodyPr>
          <a:lstStyle/>
          <a:p>
            <a:r>
              <a:rPr lang="en-US" sz="4000" b="1" dirty="0" smtClean="0">
                <a:solidFill>
                  <a:srgbClr val="C00000"/>
                </a:solidFill>
              </a:rPr>
              <a:t>RNA</a:t>
            </a:r>
            <a:endParaRPr lang="en-US" sz="4000" b="1" dirty="0">
              <a:solidFill>
                <a:srgbClr val="C00000"/>
              </a:solidFill>
            </a:endParaRPr>
          </a:p>
        </p:txBody>
      </p:sp>
      <p:sp>
        <p:nvSpPr>
          <p:cNvPr id="45" name="TextBox 44"/>
          <p:cNvSpPr txBox="1"/>
          <p:nvPr/>
        </p:nvSpPr>
        <p:spPr>
          <a:xfrm>
            <a:off x="5791200" y="3620869"/>
            <a:ext cx="461986" cy="646331"/>
          </a:xfrm>
          <a:prstGeom prst="rect">
            <a:avLst/>
          </a:prstGeom>
          <a:noFill/>
          <a:ln>
            <a:solidFill>
              <a:schemeClr val="tx1"/>
            </a:solidFill>
          </a:ln>
        </p:spPr>
        <p:txBody>
          <a:bodyPr wrap="none" rtlCol="0">
            <a:spAutoFit/>
          </a:bodyPr>
          <a:lstStyle/>
          <a:p>
            <a:r>
              <a:rPr lang="en-US" sz="3600" b="1" dirty="0" smtClean="0">
                <a:latin typeface="Courier New" panose="02070309020205020404" pitchFamily="49" charset="0"/>
                <a:cs typeface="Courier New" panose="02070309020205020404" pitchFamily="49" charset="0"/>
              </a:rPr>
              <a:t>T</a:t>
            </a:r>
            <a:endParaRPr lang="en-US" sz="3600" b="1" dirty="0">
              <a:latin typeface="Courier New" panose="02070309020205020404" pitchFamily="49" charset="0"/>
              <a:cs typeface="Courier New" panose="02070309020205020404" pitchFamily="49" charset="0"/>
            </a:endParaRPr>
          </a:p>
        </p:txBody>
      </p:sp>
      <p:sp>
        <p:nvSpPr>
          <p:cNvPr id="46" name="TextBox 45"/>
          <p:cNvSpPr txBox="1"/>
          <p:nvPr/>
        </p:nvSpPr>
        <p:spPr>
          <a:xfrm>
            <a:off x="6396014" y="3620869"/>
            <a:ext cx="461986" cy="646331"/>
          </a:xfrm>
          <a:prstGeom prst="rect">
            <a:avLst/>
          </a:prstGeom>
          <a:noFill/>
          <a:ln>
            <a:solidFill>
              <a:schemeClr val="tx1"/>
            </a:solidFill>
          </a:ln>
        </p:spPr>
        <p:txBody>
          <a:bodyPr wrap="none" rtlCol="0">
            <a:spAutoFit/>
          </a:bodyPr>
          <a:lstStyle/>
          <a:p>
            <a:r>
              <a:rPr lang="en-US" sz="3600" b="1" dirty="0" smtClean="0">
                <a:latin typeface="Courier New" panose="02070309020205020404" pitchFamily="49" charset="0"/>
                <a:cs typeface="Courier New" panose="02070309020205020404" pitchFamily="49" charset="0"/>
              </a:rPr>
              <a:t>G</a:t>
            </a:r>
            <a:endParaRPr lang="en-US" sz="3600" b="1" dirty="0">
              <a:latin typeface="Courier New" panose="02070309020205020404" pitchFamily="49" charset="0"/>
              <a:cs typeface="Courier New" panose="02070309020205020404" pitchFamily="49" charset="0"/>
            </a:endParaRPr>
          </a:p>
        </p:txBody>
      </p:sp>
      <p:sp>
        <p:nvSpPr>
          <p:cNvPr id="48" name="TextBox 47"/>
          <p:cNvSpPr txBox="1"/>
          <p:nvPr/>
        </p:nvSpPr>
        <p:spPr>
          <a:xfrm>
            <a:off x="5979307" y="5146118"/>
            <a:ext cx="461986" cy="646331"/>
          </a:xfrm>
          <a:prstGeom prst="rect">
            <a:avLst/>
          </a:prstGeom>
          <a:noFill/>
          <a:ln>
            <a:solidFill>
              <a:schemeClr val="tx1"/>
            </a:solidFill>
          </a:ln>
        </p:spPr>
        <p:txBody>
          <a:bodyPr wrap="none" rtlCol="0">
            <a:spAutoFit/>
          </a:bodyPr>
          <a:lstStyle/>
          <a:p>
            <a:r>
              <a:rPr lang="en-US" sz="3600" b="1" dirty="0">
                <a:solidFill>
                  <a:srgbClr val="C00000"/>
                </a:solidFill>
                <a:latin typeface="Courier New" panose="02070309020205020404" pitchFamily="49" charset="0"/>
                <a:cs typeface="Courier New" panose="02070309020205020404" pitchFamily="49" charset="0"/>
              </a:rPr>
              <a:t>A</a:t>
            </a:r>
          </a:p>
        </p:txBody>
      </p:sp>
      <p:sp>
        <p:nvSpPr>
          <p:cNvPr id="2" name="TextBox 1"/>
          <p:cNvSpPr txBox="1"/>
          <p:nvPr/>
        </p:nvSpPr>
        <p:spPr>
          <a:xfrm>
            <a:off x="1020783" y="2667000"/>
            <a:ext cx="1768433" cy="523220"/>
          </a:xfrm>
          <a:prstGeom prst="rect">
            <a:avLst/>
          </a:prstGeom>
          <a:noFill/>
        </p:spPr>
        <p:txBody>
          <a:bodyPr wrap="none" rtlCol="0">
            <a:spAutoFit/>
          </a:bodyPr>
          <a:lstStyle/>
          <a:p>
            <a:r>
              <a:rPr lang="en-US" sz="2800" b="1" dirty="0" smtClean="0"/>
              <a:t>nucleotide</a:t>
            </a:r>
            <a:endParaRPr lang="en-US" sz="2800" b="1" dirty="0"/>
          </a:p>
        </p:txBody>
      </p:sp>
      <p:sp>
        <p:nvSpPr>
          <p:cNvPr id="3" name="Regular Pentagon 2"/>
          <p:cNvSpPr/>
          <p:nvPr/>
        </p:nvSpPr>
        <p:spPr>
          <a:xfrm>
            <a:off x="1295400" y="1447800"/>
            <a:ext cx="1066800" cy="1047185"/>
          </a:xfrm>
          <a:prstGeom prst="pentag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sugar</a:t>
            </a:r>
            <a:endParaRPr lang="en-US" sz="1600" b="1" dirty="0">
              <a:solidFill>
                <a:schemeClr val="tx1"/>
              </a:solidFill>
            </a:endParaRPr>
          </a:p>
        </p:txBody>
      </p:sp>
      <p:sp>
        <p:nvSpPr>
          <p:cNvPr id="4" name="Oval 3"/>
          <p:cNvSpPr/>
          <p:nvPr/>
        </p:nvSpPr>
        <p:spPr>
          <a:xfrm>
            <a:off x="457200" y="685800"/>
            <a:ext cx="838200" cy="838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p>
        </p:txBody>
      </p:sp>
      <p:sp>
        <p:nvSpPr>
          <p:cNvPr id="5" name="TextBox 4"/>
          <p:cNvSpPr txBox="1"/>
          <p:nvPr/>
        </p:nvSpPr>
        <p:spPr>
          <a:xfrm>
            <a:off x="397294" y="914400"/>
            <a:ext cx="974306" cy="307777"/>
          </a:xfrm>
          <a:prstGeom prst="rect">
            <a:avLst/>
          </a:prstGeom>
          <a:noFill/>
        </p:spPr>
        <p:txBody>
          <a:bodyPr wrap="none" rtlCol="0">
            <a:spAutoFit/>
          </a:bodyPr>
          <a:lstStyle/>
          <a:p>
            <a:r>
              <a:rPr lang="en-US" sz="1400" b="1" dirty="0" smtClean="0"/>
              <a:t>phosphate</a:t>
            </a:r>
            <a:endParaRPr lang="en-US" sz="1400" b="1" dirty="0"/>
          </a:p>
        </p:txBody>
      </p:sp>
      <p:sp>
        <p:nvSpPr>
          <p:cNvPr id="7" name="Hexagon 6"/>
          <p:cNvSpPr/>
          <p:nvPr/>
        </p:nvSpPr>
        <p:spPr>
          <a:xfrm>
            <a:off x="2532604" y="649188"/>
            <a:ext cx="848586" cy="838200"/>
          </a:xfrm>
          <a:prstGeom prst="hexag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691439" y="914400"/>
            <a:ext cx="530915" cy="307777"/>
          </a:xfrm>
          <a:prstGeom prst="rect">
            <a:avLst/>
          </a:prstGeom>
          <a:noFill/>
        </p:spPr>
        <p:txBody>
          <a:bodyPr wrap="none" rtlCol="0">
            <a:spAutoFit/>
          </a:bodyPr>
          <a:lstStyle/>
          <a:p>
            <a:r>
              <a:rPr lang="en-US" sz="1400" b="1" dirty="0" smtClean="0"/>
              <a:t>base</a:t>
            </a:r>
            <a:endParaRPr lang="en-US" sz="1400" b="1" dirty="0"/>
          </a:p>
        </p:txBody>
      </p:sp>
      <p:cxnSp>
        <p:nvCxnSpPr>
          <p:cNvPr id="9" name="Straight Connector 8"/>
          <p:cNvCxnSpPr>
            <a:stCxn id="3" idx="1"/>
            <a:endCxn id="4" idx="5"/>
          </p:cNvCxnSpPr>
          <p:nvPr/>
        </p:nvCxnSpPr>
        <p:spPr>
          <a:xfrm flipH="1" flipV="1">
            <a:off x="1172648" y="1401248"/>
            <a:ext cx="122753" cy="446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7" idx="2"/>
          </p:cNvCxnSpPr>
          <p:nvPr/>
        </p:nvCxnSpPr>
        <p:spPr>
          <a:xfrm flipV="1">
            <a:off x="2362200" y="1487388"/>
            <a:ext cx="379954" cy="3720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783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524000"/>
            <a:ext cx="5193409" cy="2308324"/>
          </a:xfrm>
          <a:prstGeom prst="rect">
            <a:avLst/>
          </a:prstGeom>
          <a:noFill/>
        </p:spPr>
        <p:txBody>
          <a:bodyPr wrap="none" rtlCol="0">
            <a:spAutoFit/>
          </a:bodyPr>
          <a:lstStyle/>
          <a:p>
            <a:pPr algn="ctr"/>
            <a:r>
              <a:rPr lang="en-US" sz="7200" b="1" dirty="0" smtClean="0"/>
              <a:t>ACTIVITY #1</a:t>
            </a:r>
          </a:p>
          <a:p>
            <a:pPr algn="ctr"/>
            <a:r>
              <a:rPr lang="en-US" sz="7200" b="1" dirty="0" smtClean="0"/>
              <a:t>Transcription</a:t>
            </a:r>
            <a:endParaRPr lang="en-US" sz="7200" b="1" dirty="0"/>
          </a:p>
        </p:txBody>
      </p:sp>
      <p:sp>
        <p:nvSpPr>
          <p:cNvPr id="3" name="Shape 168"/>
          <p:cNvSpPr txBox="1"/>
          <p:nvPr/>
        </p:nvSpPr>
        <p:spPr>
          <a:xfrm>
            <a:off x="998220" y="4038599"/>
            <a:ext cx="7772400" cy="2062103"/>
          </a:xfrm>
          <a:prstGeom prst="rect">
            <a:avLst/>
          </a:prstGeom>
          <a:noFill/>
          <a:ln>
            <a:noFill/>
          </a:ln>
        </p:spPr>
        <p:txBody>
          <a:bodyPr lIns="91425" tIns="45700" rIns="91425" bIns="45700" anchor="t" anchorCtr="0">
            <a:noAutofit/>
          </a:bodyPr>
          <a:lstStyle/>
          <a:p>
            <a:pPr marL="0" marR="0" lvl="0" indent="0" algn="ctr" rtl="0">
              <a:buSzPct val="25000"/>
              <a:buNone/>
            </a:pPr>
            <a:r>
              <a:rPr lang="en-US" sz="3200" b="0" i="0" u="none" strike="noStrike" cap="none" baseline="0" dirty="0">
                <a:solidFill>
                  <a:schemeClr val="dk1"/>
                </a:solidFill>
                <a:latin typeface="Calibri"/>
                <a:ea typeface="Calibri"/>
                <a:cs typeface="Calibri"/>
                <a:sym typeface="Calibri"/>
              </a:rPr>
              <a:t>Take back your DNA molecule.</a:t>
            </a:r>
          </a:p>
          <a:p>
            <a:endParaRPr lang="en-US" sz="3200" b="0" i="0" u="none" strike="noStrike" cap="none" baseline="0" dirty="0">
              <a:solidFill>
                <a:schemeClr val="dk1"/>
              </a:solidFill>
              <a:latin typeface="Calibri"/>
              <a:ea typeface="Calibri"/>
              <a:cs typeface="Calibri"/>
              <a:sym typeface="Calibri"/>
            </a:endParaRPr>
          </a:p>
          <a:p>
            <a:pPr marL="0" marR="0" lvl="0" indent="0" algn="ctr" rtl="0">
              <a:buSzPct val="25000"/>
              <a:buNone/>
            </a:pPr>
            <a:r>
              <a:rPr lang="en-US" sz="3200" b="0" i="0" u="none" strike="noStrike" cap="none" baseline="0" dirty="0">
                <a:solidFill>
                  <a:schemeClr val="dk1"/>
                </a:solidFill>
                <a:latin typeface="Calibri"/>
                <a:ea typeface="Calibri"/>
                <a:cs typeface="Calibri"/>
                <a:sym typeface="Calibri"/>
              </a:rPr>
              <a:t>Starting with the </a:t>
            </a:r>
            <a:r>
              <a:rPr lang="en-US" sz="3200" b="0" i="0" u="none" strike="noStrike" cap="none" baseline="0">
                <a:solidFill>
                  <a:schemeClr val="dk1"/>
                </a:solidFill>
                <a:latin typeface="Calibri"/>
                <a:ea typeface="Calibri"/>
                <a:cs typeface="Calibri"/>
                <a:sym typeface="Calibri"/>
              </a:rPr>
              <a:t>sequence </a:t>
            </a:r>
            <a:r>
              <a:rPr lang="en-US" sz="3200" b="0" i="0" u="none" strike="noStrike" cap="none" baseline="0" smtClean="0">
                <a:solidFill>
                  <a:schemeClr val="dk1"/>
                </a:solidFill>
                <a:latin typeface="Calibri"/>
                <a:ea typeface="Calibri"/>
                <a:cs typeface="Calibri"/>
                <a:sym typeface="Calibri"/>
              </a:rPr>
              <a:t>T-G-A </a:t>
            </a:r>
            <a:r>
              <a:rPr lang="en-US" sz="3200" b="0" i="0" u="none" strike="noStrike" cap="none" baseline="0" dirty="0">
                <a:solidFill>
                  <a:schemeClr val="dk1"/>
                </a:solidFill>
                <a:latin typeface="Calibri"/>
                <a:ea typeface="Calibri"/>
                <a:cs typeface="Calibri"/>
                <a:sym typeface="Calibri"/>
              </a:rPr>
              <a:t>on your DNA molecule, transcribe your DNA.</a:t>
            </a:r>
          </a:p>
        </p:txBody>
      </p:sp>
    </p:spTree>
    <p:extLst>
      <p:ext uri="{BB962C8B-B14F-4D97-AF65-F5344CB8AC3E}">
        <p14:creationId xmlns:p14="http://schemas.microsoft.com/office/powerpoint/2010/main" val="4075937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1193</Words>
  <Application>Microsoft Office PowerPoint</Application>
  <PresentationFormat>On-screen Show (4:3)</PresentationFormat>
  <Paragraphs>128</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M. Forster</dc:creator>
  <cp:lastModifiedBy>Administrator</cp:lastModifiedBy>
  <cp:revision>77</cp:revision>
  <dcterms:created xsi:type="dcterms:W3CDTF">2013-09-15T17:21:50Z</dcterms:created>
  <dcterms:modified xsi:type="dcterms:W3CDTF">2015-06-16T18:49:57Z</dcterms:modified>
</cp:coreProperties>
</file>