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2" r:id="rId5"/>
  </p:sldMasterIdLst>
  <p:notesMasterIdLst>
    <p:notesMasterId r:id="rId7"/>
  </p:notesMasterIdLst>
  <p:sldIdLst>
    <p:sldId id="3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A897C-F414-5ED5-9389-B51E09B59947}" v="42" dt="2023-04-25T15:42:31.629"/>
    <p1510:client id="{6E34FEB7-FC34-FC1F-71E1-97DABD904672}" v="19" dt="2022-11-29T14:10:01.043"/>
    <p1510:client id="{88D61B55-493E-C598-0D8D-0EA06F52EA94}" v="229" dt="2022-11-28T21:22:06.473"/>
    <p1510:client id="{9AAC3043-93E5-0EA5-EFCB-0CD16FA88A98}" v="72" dt="2022-11-29T01:34:14.240"/>
    <p1510:client id="{F0CB6000-6E18-095B-DCA4-4265449742BD}" v="18" dt="2022-11-29T20:15:15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94407"/>
  </p:normalViewPr>
  <p:slideViewPr>
    <p:cSldViewPr snapToGrid="0">
      <p:cViewPr varScale="1">
        <p:scale>
          <a:sx n="119" d="100"/>
          <a:sy n="119" d="100"/>
        </p:scale>
        <p:origin x="2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20F01-B0C2-4499-A935-923B4119EB1C}" type="datetimeFigureOut">
              <a:t>3/11/24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B297C-6D81-4AE5-96D7-C11EAF719E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4FE1F-59AE-4CB6-9E60-02E78E070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35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52" y="3000570"/>
            <a:ext cx="2655499" cy="8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6" y="336030"/>
            <a:ext cx="8140829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479776" y="1625600"/>
            <a:ext cx="3855348" cy="4334933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65256" y="1625600"/>
            <a:ext cx="3855348" cy="4334933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45675" y="1627903"/>
            <a:ext cx="0" cy="4332631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79776" y="1632631"/>
            <a:ext cx="8240079" cy="449239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6" y="336030"/>
            <a:ext cx="8240079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5" y="329859"/>
            <a:ext cx="7914605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5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4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530" y="5498863"/>
            <a:ext cx="8402943" cy="6068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b="0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70529" y="580573"/>
            <a:ext cx="8402944" cy="469295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7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509AF-46A5-4237-8E91-52E3188A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50DC-34F0-4253-8954-9A7F7E50F9C8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F9EA6-461F-4383-9164-698823AC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FADE6-F1E3-4F6B-87ED-456E0566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B242-A75C-4128-A799-E5DA690EA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96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53" y="3000572"/>
            <a:ext cx="2655499" cy="8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9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1626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95" y="3010361"/>
            <a:ext cx="2594815" cy="8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6302652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48532" y="1200717"/>
            <a:ext cx="7406142" cy="811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48532" y="2185179"/>
            <a:ext cx="7406142" cy="10892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2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/>
          <p:cNvCxnSpPr/>
          <p:nvPr/>
        </p:nvCxnSpPr>
        <p:spPr>
          <a:xfrm>
            <a:off x="848532" y="2084941"/>
            <a:ext cx="7406142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626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94" y="3010361"/>
            <a:ext cx="2594815" cy="8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6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68686" y="2103654"/>
            <a:ext cx="3862494" cy="3842353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8686" y="506873"/>
            <a:ext cx="7975990" cy="759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2700" b="1" i="0" baseline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Master Title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68686" y="1417089"/>
            <a:ext cx="7975990" cy="3951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12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82182" y="2103653"/>
            <a:ext cx="3862494" cy="3842353"/>
          </a:xfrm>
          <a:prstGeom prst="rect">
            <a:avLst/>
          </a:prstGeom>
        </p:spPr>
        <p:txBody>
          <a:bodyPr vert="horz"/>
          <a:lstStyle>
            <a:lvl1pPr>
              <a:defRPr sz="135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1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246833" y="2194203"/>
            <a:ext cx="4387720" cy="3842353"/>
          </a:xfrm>
          <a:prstGeom prst="rect">
            <a:avLst/>
          </a:prstGeom>
        </p:spPr>
        <p:txBody>
          <a:bodyPr vert="horz"/>
          <a:lstStyle>
            <a:lvl1pPr marL="257175" indent="-257175" algn="l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 algn="l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 algn="l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 algn="l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 algn="l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46833" y="579310"/>
            <a:ext cx="4387720" cy="759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2700" b="1" i="0" baseline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Master Title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46833" y="1489526"/>
            <a:ext cx="4387720" cy="3757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2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843996" cy="6858000"/>
          </a:xfrm>
          <a:prstGeom prst="rect">
            <a:avLst/>
          </a:prstGeom>
        </p:spPr>
        <p:txBody>
          <a:bodyPr vert="horz"/>
          <a:lstStyle>
            <a:lvl1pPr>
              <a:defRPr sz="1350">
                <a:solidFill>
                  <a:srgbClr val="51626E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46833" y="2012504"/>
            <a:ext cx="4387720" cy="0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5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79776" y="4173111"/>
            <a:ext cx="2494934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342900" indent="0" algn="l">
              <a:buNone/>
              <a:defRPr sz="900">
                <a:solidFill>
                  <a:srgbClr val="51626E"/>
                </a:solidFill>
                <a:latin typeface="Helvetica"/>
                <a:cs typeface="Helvetica"/>
              </a:defRPr>
            </a:lvl2pPr>
            <a:lvl3pPr marL="685800" indent="0" algn="l">
              <a:buNone/>
              <a:defRPr sz="9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9775" y="2103151"/>
            <a:ext cx="2494934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7"/>
          </p:nvPr>
        </p:nvSpPr>
        <p:spPr>
          <a:xfrm>
            <a:off x="3287125" y="4173111"/>
            <a:ext cx="2506089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>
                <a:solidFill>
                  <a:srgbClr val="000000"/>
                </a:solidFill>
                <a:latin typeface="Helvetica"/>
                <a:cs typeface="Helvetica"/>
              </a:defRPr>
            </a:lvl1pPr>
            <a:lvl2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2pPr>
            <a:lvl3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287123" y="2103151"/>
            <a:ext cx="2506089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9"/>
          </p:nvPr>
        </p:nvSpPr>
        <p:spPr>
          <a:xfrm>
            <a:off x="6085250" y="4173111"/>
            <a:ext cx="2458547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>
                <a:solidFill>
                  <a:srgbClr val="000000"/>
                </a:solidFill>
                <a:latin typeface="Helvetica"/>
                <a:cs typeface="Helvetica"/>
              </a:defRPr>
            </a:lvl1pPr>
            <a:lvl2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2pPr>
            <a:lvl3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085249" y="2103151"/>
            <a:ext cx="2458547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79776" y="1233540"/>
            <a:ext cx="8064020" cy="5119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2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9776" y="329859"/>
            <a:ext cx="8064020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1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79776" y="1233540"/>
            <a:ext cx="5235521" cy="5119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2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9776" y="329859"/>
            <a:ext cx="5235521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160854" y="1"/>
            <a:ext cx="2983148" cy="624279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1626E"/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501980" y="307457"/>
            <a:ext cx="2340647" cy="5653076"/>
          </a:xfrm>
          <a:prstGeom prst="rect">
            <a:avLst/>
          </a:prstGeom>
        </p:spPr>
        <p:txBody>
          <a:bodyPr vert="horz"/>
          <a:lstStyle>
            <a:lvl1pPr marL="128588" marR="0" indent="-128588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0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900">
                <a:solidFill>
                  <a:schemeClr val="bg1"/>
                </a:solidFill>
                <a:latin typeface="Helvetica"/>
                <a:cs typeface="Helvetica"/>
              </a:defRPr>
            </a:lvl2pPr>
            <a:lvl3pPr>
              <a:defRPr sz="900">
                <a:solidFill>
                  <a:schemeClr val="bg1"/>
                </a:solidFill>
                <a:latin typeface="Helvetica"/>
                <a:cs typeface="Helvetica"/>
              </a:defRPr>
            </a:lvl3pPr>
            <a:lvl4pPr>
              <a:defRPr sz="90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sz="9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 Bullet point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 Bullet point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 Bullet point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1"/>
          </p:nvPr>
        </p:nvSpPr>
        <p:spPr>
          <a:xfrm>
            <a:off x="479776" y="2055475"/>
            <a:ext cx="5235521" cy="3905057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4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7" y="336032"/>
            <a:ext cx="8230601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9775" y="1625601"/>
            <a:ext cx="8230602" cy="4334932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7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325641"/>
            <a:ext cx="4574707" cy="4977013"/>
          </a:xfrm>
          <a:prstGeom prst="rect">
            <a:avLst/>
          </a:prstGeom>
          <a:solidFill>
            <a:srgbClr val="5C6F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4574706" y="1325641"/>
            <a:ext cx="4569294" cy="4977013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6523" y="1799952"/>
            <a:ext cx="3803650" cy="41460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35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350"/>
            </a:lvl2pPr>
            <a:lvl3pPr marL="0" indent="0">
              <a:buFontTx/>
              <a:buNone/>
              <a:defRPr sz="1350"/>
            </a:lvl3pPr>
            <a:lvl4pPr marL="0" indent="0">
              <a:buFontTx/>
              <a:buNone/>
              <a:defRPr sz="1350"/>
            </a:lvl4pPr>
            <a:lvl5pPr marL="0" indent="0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42616" y="1799773"/>
            <a:ext cx="3803650" cy="414738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35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350"/>
            </a:lvl2pPr>
            <a:lvl3pPr marL="0" indent="0">
              <a:buFontTx/>
              <a:buNone/>
              <a:defRPr sz="1350"/>
            </a:lvl3pPr>
            <a:lvl4pPr marL="0" indent="0">
              <a:buFontTx/>
              <a:buNone/>
              <a:defRPr sz="1350"/>
            </a:lvl4pPr>
            <a:lvl5pPr marL="0" indent="0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6" y="329859"/>
            <a:ext cx="8294933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10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7" y="336032"/>
            <a:ext cx="8140829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479776" y="1625602"/>
            <a:ext cx="3855348" cy="4334933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65256" y="1625602"/>
            <a:ext cx="3855348" cy="4334933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4545675" y="1627905"/>
            <a:ext cx="0" cy="4332631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9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79777" y="1632633"/>
            <a:ext cx="8240079" cy="449239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7" y="336032"/>
            <a:ext cx="8240079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64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6" y="329859"/>
            <a:ext cx="7914605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6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6302652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48532" y="1200715"/>
            <a:ext cx="7406142" cy="811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48532" y="2185179"/>
            <a:ext cx="7406142" cy="10892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48532" y="2084941"/>
            <a:ext cx="7406142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20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1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531" y="5498863"/>
            <a:ext cx="8402943" cy="6068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200" b="0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70530" y="580573"/>
            <a:ext cx="8402944" cy="469295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2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6" y="329859"/>
            <a:ext cx="7914605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1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31457" y="6399998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7" y="329859"/>
            <a:ext cx="7914605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4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3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68686" y="2103654"/>
            <a:ext cx="3862494" cy="3842353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8686" y="506871"/>
            <a:ext cx="7975990" cy="759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3600" b="1" i="0" baseline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Master Title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68686" y="1417089"/>
            <a:ext cx="7975990" cy="3951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16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82182" y="2103653"/>
            <a:ext cx="3862494" cy="3842353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9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246832" y="2194201"/>
            <a:ext cx="4387720" cy="3842353"/>
          </a:xfrm>
          <a:prstGeom prst="rect">
            <a:avLst/>
          </a:prstGeom>
        </p:spPr>
        <p:txBody>
          <a:bodyPr vert="horz"/>
          <a:lstStyle>
            <a:lvl1pPr marL="342900" indent="-342900" algn="l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 algn="l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 algn="l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 algn="l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 algn="l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46832" y="579308"/>
            <a:ext cx="4387720" cy="759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3600" b="1" i="0" baseline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Master Title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46832" y="1489526"/>
            <a:ext cx="4387720" cy="3757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6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843996" cy="685800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51626E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46832" y="2012504"/>
            <a:ext cx="4387720" cy="0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0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79775" y="4173111"/>
            <a:ext cx="2494934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457200" indent="0" algn="l">
              <a:buNone/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2pPr>
            <a:lvl3pPr marL="914400" indent="0" algn="l">
              <a:buNone/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9774" y="2103151"/>
            <a:ext cx="2494934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7"/>
          </p:nvPr>
        </p:nvSpPr>
        <p:spPr>
          <a:xfrm>
            <a:off x="3287124" y="4173111"/>
            <a:ext cx="2506089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0000"/>
                </a:solidFill>
                <a:latin typeface="Helvetica"/>
                <a:cs typeface="Helvetica"/>
              </a:defRPr>
            </a:lvl1pPr>
            <a:lvl2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2pPr>
            <a:lvl3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287123" y="2103151"/>
            <a:ext cx="2506089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9"/>
          </p:nvPr>
        </p:nvSpPr>
        <p:spPr>
          <a:xfrm>
            <a:off x="6085249" y="4173111"/>
            <a:ext cx="2458547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0000"/>
                </a:solidFill>
                <a:latin typeface="Helvetica"/>
                <a:cs typeface="Helvetica"/>
              </a:defRPr>
            </a:lvl1pPr>
            <a:lvl2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2pPr>
            <a:lvl3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085248" y="2103151"/>
            <a:ext cx="2458547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79775" y="1233538"/>
            <a:ext cx="8064020" cy="5119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6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9775" y="329859"/>
            <a:ext cx="8064020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7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79775" y="1233538"/>
            <a:ext cx="5235521" cy="5119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6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9775" y="329859"/>
            <a:ext cx="5235521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160853" y="1"/>
            <a:ext cx="2983148" cy="624279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626E"/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501979" y="307457"/>
            <a:ext cx="2340647" cy="5653076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1200">
                <a:solidFill>
                  <a:schemeClr val="bg1"/>
                </a:solidFill>
                <a:latin typeface="Helvetica"/>
                <a:cs typeface="Helvetica"/>
              </a:defRPr>
            </a:lvl2pPr>
            <a:lvl3pPr>
              <a:defRPr sz="1200">
                <a:solidFill>
                  <a:schemeClr val="bg1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1"/>
          </p:nvPr>
        </p:nvSpPr>
        <p:spPr>
          <a:xfrm>
            <a:off x="479775" y="2055475"/>
            <a:ext cx="5235521" cy="3905057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0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6" y="336030"/>
            <a:ext cx="8230601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9775" y="1625601"/>
            <a:ext cx="8230602" cy="43349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325639"/>
            <a:ext cx="4574707" cy="4977013"/>
          </a:xfrm>
          <a:prstGeom prst="rect">
            <a:avLst/>
          </a:prstGeom>
          <a:solidFill>
            <a:srgbClr val="5C6F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4706" y="1325639"/>
            <a:ext cx="4569294" cy="4977013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6523" y="1799952"/>
            <a:ext cx="3803650" cy="41460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42615" y="1799773"/>
            <a:ext cx="3803650" cy="414738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5" y="329859"/>
            <a:ext cx="8294933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24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2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jbc.org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8B61EB-38E6-3594-1481-166F5A7B19F7}"/>
              </a:ext>
            </a:extLst>
          </p:cNvPr>
          <p:cNvSpPr txBox="1"/>
          <p:nvPr/>
        </p:nvSpPr>
        <p:spPr>
          <a:xfrm>
            <a:off x="4193398" y="2308268"/>
            <a:ext cx="4387720" cy="38423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172720" indent="-172720" defTabSz="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5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Sets the standard:</a:t>
            </a:r>
            <a:r>
              <a:rPr lang="en-US" sz="1500" dirty="0">
                <a:solidFill>
                  <a:srgbClr val="000000"/>
                </a:solidFill>
                <a:latin typeface="Helvetica"/>
                <a:cs typeface="Helvetica"/>
              </a:rPr>
              <a:t> High-quality mass spectrometry and proteomics research</a:t>
            </a:r>
            <a:endParaRPr kumimoji="0" lang="en-US" sz="15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172720" indent="-172720" defTabSz="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5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Data </a:t>
            </a:r>
            <a:r>
              <a:rPr lang="en-US" sz="1500" b="1" dirty="0">
                <a:solidFill>
                  <a:srgbClr val="000000"/>
                </a:solidFill>
                <a:latin typeface="Helvetica"/>
                <a:cs typeface="Helvetica"/>
              </a:rPr>
              <a:t>integrity</a:t>
            </a:r>
            <a:r>
              <a:rPr kumimoji="0" lang="en-US" sz="15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: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 Increasing transparency, rigor and reproducibility </a:t>
            </a:r>
            <a:endParaRPr lang="en-US" sz="15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172720" marR="0" lvl="0" indent="-172720" defTabSz="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For scientists, by scientists!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 Rigorous review by over 10</a:t>
            </a:r>
            <a:r>
              <a:rPr lang="en-US" sz="1500" dirty="0">
                <a:solidFill>
                  <a:srgbClr val="000000"/>
                </a:solidFill>
                <a:latin typeface="Helvetica"/>
                <a:cs typeface="Helvetica"/>
              </a:rPr>
              <a:t>0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 editorial board members</a:t>
            </a:r>
            <a:endParaRPr lang="en-US" sz="15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172720" marR="0" lvl="0" indent="-172720" defTabSz="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Fully gold open access </a:t>
            </a:r>
            <a:endParaRPr lang="en-US" sz="1500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172720" marR="0" lvl="0" indent="-172720" defTabSz="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Value!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 $2,300 APC for ASBMB members ($2,800 for </a:t>
            </a:r>
            <a:r>
              <a:rPr lang="en-US" sz="1500" dirty="0">
                <a:solidFill>
                  <a:srgbClr val="000000"/>
                </a:solidFill>
                <a:latin typeface="Helvetica"/>
                <a:cs typeface="Helvetica"/>
              </a:rPr>
              <a:t>nonmembers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)</a:t>
            </a:r>
            <a:endParaRPr lang="en-US" sz="15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172720" indent="-172720" defTabSz="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5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Owned by </a:t>
            </a:r>
            <a:r>
              <a:rPr lang="en-US" sz="1500" b="1" dirty="0">
                <a:solidFill>
                  <a:srgbClr val="000000"/>
                </a:solidFill>
                <a:latin typeface="Helvetica"/>
                <a:cs typeface="Helvetica"/>
              </a:rPr>
              <a:t>the ASBMB</a:t>
            </a:r>
            <a:r>
              <a:rPr kumimoji="0" lang="en-US" sz="15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Helvetica"/>
                <a:cs typeface="Helvetica"/>
              </a:rPr>
              <a:t> Your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 voice is amplified by supporting a society that actively advocates for science</a:t>
            </a:r>
          </a:p>
          <a:p>
            <a:pPr defTabSz="342900">
              <a:lnSpc>
                <a:spcPct val="90000"/>
              </a:lnSpc>
              <a:spcBef>
                <a:spcPct val="20000"/>
              </a:spcBef>
              <a:defRPr/>
            </a:pPr>
            <a:endParaRPr lang="en-US" sz="15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defTabSz="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For more information - </a:t>
            </a:r>
            <a:r>
              <a:rPr lang="en-US" sz="1200" b="1" i="0" u="none" strike="noStrike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mcpsubmission@asbmb.org</a:t>
            </a:r>
            <a:endParaRPr lang="en-US" sz="1200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A3F5D-0765-E223-E1F1-6894BFC9A9B3}"/>
              </a:ext>
            </a:extLst>
          </p:cNvPr>
          <p:cNvSpPr txBox="1"/>
          <p:nvPr/>
        </p:nvSpPr>
        <p:spPr>
          <a:xfrm>
            <a:off x="4287419" y="1084210"/>
            <a:ext cx="4387720" cy="759061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R="0" defTabSz="342900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Why Publish in MCP?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A600B-B016-7CBF-6403-5B3EF22DB732}"/>
              </a:ext>
            </a:extLst>
          </p:cNvPr>
          <p:cNvSpPr txBox="1"/>
          <p:nvPr/>
        </p:nvSpPr>
        <p:spPr>
          <a:xfrm>
            <a:off x="4287419" y="1761539"/>
            <a:ext cx="4387720" cy="37579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marR="0" defTabSz="342900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Want to learn more?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AC143"/>
                </a:solidFill>
                <a:effectLst/>
                <a:uLnTx/>
                <a:uFillTx/>
                <a:latin typeface="Helvetica"/>
                <a:ea typeface="+mn-ea"/>
                <a:cs typeface="Helvetica"/>
                <a:hlinkClick r:id="rId3"/>
              </a:rPr>
              <a:t>www.mcponline.org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AC143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E68D8-4AFF-7656-3771-017833ECCD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92"/>
          <a:stretch/>
        </p:blipFill>
        <p:spPr>
          <a:xfrm>
            <a:off x="635000" y="1079500"/>
            <a:ext cx="3423450" cy="458389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28" name="Picture 4" descr="page1image12304384">
            <a:extLst>
              <a:ext uri="{FF2B5EF4-FFF2-40B4-BE49-F238E27FC236}">
                <a16:creationId xmlns:a16="http://schemas.microsoft.com/office/drawing/2014/main" id="{E715359E-C48F-F1BB-86CD-A08FDC0C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image12305424">
            <a:extLst>
              <a:ext uri="{FF2B5EF4-FFF2-40B4-BE49-F238E27FC236}">
                <a16:creationId xmlns:a16="http://schemas.microsoft.com/office/drawing/2014/main" id="{3B0748BB-E6C7-752F-AF88-5E505B94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image12306672">
            <a:extLst>
              <a:ext uri="{FF2B5EF4-FFF2-40B4-BE49-F238E27FC236}">
                <a16:creationId xmlns:a16="http://schemas.microsoft.com/office/drawing/2014/main" id="{FE70531F-33DD-7FE0-B155-7AD55EAD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48A3FA-F6D3-FBE5-D770-BF61DE3933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0" y="6000166"/>
            <a:ext cx="6828443" cy="5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831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liant Colors">
      <a:dk1>
        <a:srgbClr val="273D7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Reliant Colors">
      <a:dk1>
        <a:srgbClr val="273D7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C-33775 Powerpoint Template_4-3-US  -  Read-Only" id="{22F4F1BC-C39D-344A-8779-FE18C045BBE3}" vid="{07E34950-738E-FD47-9BF5-A2FC20E249CE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D60684153B646A8AE69C2BD2C405E" ma:contentTypeVersion="11" ma:contentTypeDescription="Create a new document." ma:contentTypeScope="" ma:versionID="f6675f2eb62bd5c77b983a74e276e4cf">
  <xsd:schema xmlns:xsd="http://www.w3.org/2001/XMLSchema" xmlns:xs="http://www.w3.org/2001/XMLSchema" xmlns:p="http://schemas.microsoft.com/office/2006/metadata/properties" xmlns:ns3="fea9d152-72e2-4b8c-b829-d2f4e9fce5e0" targetNamespace="http://schemas.microsoft.com/office/2006/metadata/properties" ma:root="true" ma:fieldsID="ae8ffcc32c58cf7097c99f59200e9c66" ns3:_="">
    <xsd:import namespace="fea9d152-72e2-4b8c-b829-d2f4e9fce5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9d152-72e2-4b8c-b829-d2f4e9fce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981F71-6C0B-48EC-990B-780AD3A9B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7C7CCF-687C-403C-94E0-F236C128DD31}">
  <ds:schemaRefs>
    <ds:schemaRef ds:uri="fea9d152-72e2-4b8c-b829-d2f4e9fce5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B8C994-BF08-43FB-BBB8-910C2316A32D}">
  <ds:schemaRefs>
    <ds:schemaRef ds:uri="fea9d152-72e2-4b8c-b829-d2f4e9fce5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199</TotalTime>
  <Words>93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1_Office Theme</vt:lpstr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Lila Gierasch</dc:creator>
  <cp:lastModifiedBy>Ed Eisenstein</cp:lastModifiedBy>
  <cp:revision>216</cp:revision>
  <dcterms:created xsi:type="dcterms:W3CDTF">2021-01-04T22:08:01Z</dcterms:created>
  <dcterms:modified xsi:type="dcterms:W3CDTF">2024-03-11T18:34:28Z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0x010100D6CD60684153B646A8AE69C2BD2C405E</vt:lpwstr>
  </property>
</Properties>
</file>