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3"/>
  </p:notesMasterIdLst>
  <p:sldIdLst>
    <p:sldId id="276" r:id="rId2"/>
    <p:sldId id="281" r:id="rId3"/>
    <p:sldId id="258" r:id="rId4"/>
    <p:sldId id="280"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3" r:id="rId19"/>
    <p:sldId id="274" r:id="rId20"/>
    <p:sldId id="275" r:id="rId21"/>
    <p:sldId id="279"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28" autoAdjust="0"/>
  </p:normalViewPr>
  <p:slideViewPr>
    <p:cSldViewPr>
      <p:cViewPr>
        <p:scale>
          <a:sx n="60" d="100"/>
          <a:sy n="60" d="100"/>
        </p:scale>
        <p:origin x="1686"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9591016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Briefly, review the main concepts</a:t>
            </a:r>
            <a:r>
              <a:rPr lang="en-US" baseline="0" dirty="0" smtClean="0"/>
              <a:t> from the last lesson.  Start with reminding them the goal of the program:  to understand genetic diseases using the example of sickle cell.  Then, remind them what genes and DNA are.  They need to be reminded of nucleotides and hydrogen bonding because they will see them again in RNA.</a:t>
            </a:r>
            <a:endParaRPr lang="en-US" dirty="0" smtClean="0"/>
          </a:p>
          <a:p>
            <a:endParaRPr lang="en-US" dirty="0"/>
          </a:p>
        </p:txBody>
      </p:sp>
      <p:sp>
        <p:nvSpPr>
          <p:cNvPr id="4" name="Slide Number Placeholder 3"/>
          <p:cNvSpPr>
            <a:spLocks noGrp="1"/>
          </p:cNvSpPr>
          <p:nvPr>
            <p:ph type="sldNum" sz="quarter" idx="10"/>
          </p:nvPr>
        </p:nvSpPr>
        <p:spPr/>
        <p:txBody>
          <a:bodyPr/>
          <a:lstStyle/>
          <a:p>
            <a:fld id="{EC6DA838-2189-4513-9AC5-77C869C90310}" type="slidenum">
              <a:rPr lang="en-US" smtClean="0"/>
              <a:pPr/>
              <a:t>2</a:t>
            </a:fld>
            <a:endParaRPr lang="en-US"/>
          </a:p>
        </p:txBody>
      </p:sp>
    </p:spTree>
    <p:extLst>
      <p:ext uri="{BB962C8B-B14F-4D97-AF65-F5344CB8AC3E}">
        <p14:creationId xmlns:p14="http://schemas.microsoft.com/office/powerpoint/2010/main" val="391033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57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86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9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t>NOTE:  Sickle-cell disease is not because an abnormal number of chromosomes (not because “error” in meiosis).</a:t>
            </a: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5202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15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t>During reproduction, gametes fuse together to form a diploid organism.  Unfortunately, errors in meiosis can occur, resulting in several genetic disorders.</a:t>
            </a:r>
          </a:p>
        </p:txBody>
      </p:sp>
      <p:sp>
        <p:nvSpPr>
          <p:cNvPr id="229" name="Shape 2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312572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67D37-63E8-4D44-9B80-26AABC601AF8}" type="slidenum">
              <a:rPr lang="en-US" smtClean="0"/>
              <a:pPr/>
              <a:t>17</a:t>
            </a:fld>
            <a:endParaRPr lang="en-US"/>
          </a:p>
        </p:txBody>
      </p:sp>
    </p:spTree>
    <p:extLst>
      <p:ext uri="{BB962C8B-B14F-4D97-AF65-F5344CB8AC3E}">
        <p14:creationId xmlns:p14="http://schemas.microsoft.com/office/powerpoint/2010/main" val="149079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6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186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a:t>Hopefully they have heard of some of these four diseases.  Introduce them briefly.</a:t>
            </a:r>
          </a:p>
          <a:p>
            <a:pPr>
              <a:buNone/>
            </a:pPr>
            <a:r>
              <a:rPr lang="en-US" sz="1800" b="0" i="0" u="none" strike="noStrike" cap="none" baseline="0"/>
              <a:t>Genetic diseases are inherited, not like “other” diseases (flu, HIV, cholera, etc.).  </a:t>
            </a:r>
          </a:p>
          <a:p>
            <a:endParaRPr lang="en-US" sz="1800" b="0" i="0" u="none" strike="noStrike" cap="none" baseline="0"/>
          </a:p>
          <a:p>
            <a:pPr>
              <a:buNone/>
            </a:pPr>
            <a:r>
              <a:rPr lang="en-US" sz="1800" b="0" i="0" u="none" strike="noStrike" cap="none" baseline="0"/>
              <a:t>Goal:  understand genetic diseases.</a:t>
            </a:r>
          </a:p>
        </p:txBody>
      </p:sp>
      <p:sp>
        <p:nvSpPr>
          <p:cNvPr id="289" name="Shape 2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1160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795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Re-explain</a:t>
            </a:r>
            <a:r>
              <a:rPr lang="en-US" baseline="0" dirty="0" smtClean="0"/>
              <a:t> what “recessive disorder” means.  This means that to develop the disease (phenotype of sickle cell), you need the mutation in both alleles obtained from the mother and the father.  </a:t>
            </a:r>
          </a:p>
          <a:p>
            <a:r>
              <a:rPr lang="en-US" baseline="0" dirty="0" smtClean="0"/>
              <a:t>Then, try to “put everything together”, lesson 1, lesson 2 and today’s lesson as a summary of what they have learned so far:  “We have 23 pair of chromosomes…Chromosomes are…genes are…gene/DNA to RNA </a:t>
            </a:r>
            <a:r>
              <a:rPr lang="en-US" baseline="0" smtClean="0"/>
              <a:t>to protein….Mutations </a:t>
            </a:r>
            <a:r>
              <a:rPr lang="en-US" baseline="0" dirty="0" smtClean="0"/>
              <a:t>can occur…May lead to a “defective” protein…etc.”</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31503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lang="en-US" sz="1800" b="0" i="0" u="none" strike="noStrike" cap="none" baseline="0" dirty="0"/>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61110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7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13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1" i="0" u="none" strike="noStrike" cap="none" baseline="0"/>
              <a:t>Mitosis</a:t>
            </a:r>
            <a:r>
              <a:rPr lang="en-US" sz="1800" b="0" i="0" u="none" strike="noStrike" cap="none" baseline="0"/>
              <a:t> is the process by which an </a:t>
            </a:r>
            <a:r>
              <a:rPr lang="en-US" sz="1800" b="1" i="0" u="none" strike="noStrike" cap="none" baseline="0"/>
              <a:t>animal</a:t>
            </a:r>
            <a:r>
              <a:rPr lang="en-US" sz="1800" b="0" i="0" u="none" strike="noStrike" cap="none" baseline="0"/>
              <a:t> cell, which has previously </a:t>
            </a:r>
            <a:r>
              <a:rPr lang="en-US" sz="1800" b="1" i="0" u="none" strike="noStrike" cap="none" baseline="0"/>
              <a:t>replicated </a:t>
            </a:r>
            <a:r>
              <a:rPr lang="en-US" sz="1800" b="0" i="0" u="none" strike="noStrike" cap="none" baseline="0"/>
              <a:t>each of its chromosomes, separates the chromosomes in its cell nucleus into two identical sets of chromosomes, each set in its own new nucleus.</a:t>
            </a: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5285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24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53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08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docstoccdn.com/thumb/orig/109845472.png"/>
          <p:cNvPicPr>
            <a:picLocks noChangeAspect="1" noChangeArrowheads="1"/>
          </p:cNvPicPr>
          <p:nvPr/>
        </p:nvPicPr>
        <p:blipFill>
          <a:blip r:embed="rId2" cstate="print"/>
          <a:srcRect/>
          <a:stretch>
            <a:fillRect/>
          </a:stretch>
        </p:blipFill>
        <p:spPr bwMode="auto">
          <a:xfrm>
            <a:off x="457200" y="609600"/>
            <a:ext cx="6498932" cy="4876800"/>
          </a:xfrm>
          <a:prstGeom prst="rect">
            <a:avLst/>
          </a:prstGeom>
          <a:noFill/>
        </p:spPr>
      </p:pic>
      <p:sp>
        <p:nvSpPr>
          <p:cNvPr id="2" name="TextBox 1"/>
          <p:cNvSpPr txBox="1"/>
          <p:nvPr/>
        </p:nvSpPr>
        <p:spPr>
          <a:xfrm>
            <a:off x="3276600" y="2362200"/>
            <a:ext cx="5867400" cy="3600986"/>
          </a:xfrm>
          <a:prstGeom prst="rect">
            <a:avLst/>
          </a:prstGeom>
          <a:solidFill>
            <a:schemeClr val="bg1"/>
          </a:solidFill>
        </p:spPr>
        <p:txBody>
          <a:bodyPr wrap="square" rtlCol="0">
            <a:spAutoFit/>
          </a:bodyPr>
          <a:lstStyle/>
          <a:p>
            <a:pPr algn="ctr"/>
            <a:r>
              <a:rPr lang="en-US" sz="5400" b="1" dirty="0" smtClean="0"/>
              <a:t>GENES, MUTATIONS &amp; DISEASES:</a:t>
            </a:r>
          </a:p>
          <a:p>
            <a:pPr algn="ctr"/>
            <a:r>
              <a:rPr lang="en-US" sz="4000" b="1" dirty="0" smtClean="0"/>
              <a:t>UNDERSTANDING THE ORIGINS OF GENETIC DISORDERS</a:t>
            </a:r>
            <a:endParaRPr lang="en-US" sz="4000" b="1" dirty="0"/>
          </a:p>
        </p:txBody>
      </p:sp>
      <p:sp>
        <p:nvSpPr>
          <p:cNvPr id="4" name="Rectangle 3"/>
          <p:cNvSpPr/>
          <p:nvPr/>
        </p:nvSpPr>
        <p:spPr>
          <a:xfrm>
            <a:off x="457200" y="5620732"/>
            <a:ext cx="1636987" cy="246221"/>
          </a:xfrm>
          <a:prstGeom prst="rect">
            <a:avLst/>
          </a:prstGeom>
        </p:spPr>
        <p:txBody>
          <a:bodyPr wrap="none">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r>
              <a:rPr lang="en-US" sz="1000" dirty="0"/>
              <a:t>http://www.raogk.org/dna/</a:t>
            </a:r>
          </a:p>
        </p:txBody>
      </p:sp>
    </p:spTree>
    <p:extLst>
      <p:ext uri="{BB962C8B-B14F-4D97-AF65-F5344CB8AC3E}">
        <p14:creationId xmlns:p14="http://schemas.microsoft.com/office/powerpoint/2010/main" val="210102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3635925" y="381000"/>
            <a:ext cx="1808508"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MEIOSIS</a:t>
            </a:r>
          </a:p>
        </p:txBody>
      </p:sp>
      <p:grpSp>
        <p:nvGrpSpPr>
          <p:cNvPr id="166" name="Shape 166"/>
          <p:cNvGrpSpPr/>
          <p:nvPr/>
        </p:nvGrpSpPr>
        <p:grpSpPr>
          <a:xfrm>
            <a:off x="4114800" y="1524000"/>
            <a:ext cx="4757986" cy="4569246"/>
            <a:chOff x="4038600" y="1524000"/>
            <a:chExt cx="4757986" cy="4569246"/>
          </a:xfrm>
        </p:grpSpPr>
        <p:sp>
          <p:nvSpPr>
            <p:cNvPr id="167" name="Shape 167"/>
            <p:cNvSpPr/>
            <p:nvPr/>
          </p:nvSpPr>
          <p:spPr>
            <a:xfrm>
              <a:off x="4038600" y="1524000"/>
              <a:ext cx="4757986" cy="4569246"/>
            </a:xfrm>
            <a:prstGeom prst="rect">
              <a:avLst/>
            </a:prstGeom>
            <a:blipFill>
              <a:blip r:embed="rId3"/>
              <a:stretch>
                <a:fillRect/>
              </a:stretch>
            </a:blipFill>
          </p:spPr>
        </p:sp>
        <p:sp>
          <p:nvSpPr>
            <p:cNvPr id="168" name="Shape 168"/>
            <p:cNvSpPr/>
            <p:nvPr/>
          </p:nvSpPr>
          <p:spPr>
            <a:xfrm>
              <a:off x="7086600" y="2514600"/>
              <a:ext cx="1676399" cy="304799"/>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grpSp>
      <p:sp>
        <p:nvSpPr>
          <p:cNvPr id="169" name="Shape 169"/>
          <p:cNvSpPr txBox="1"/>
          <p:nvPr/>
        </p:nvSpPr>
        <p:spPr>
          <a:xfrm>
            <a:off x="533400" y="2381071"/>
            <a:ext cx="4495800"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Calibri"/>
                <a:ea typeface="Calibri"/>
                <a:cs typeface="Calibri"/>
                <a:sym typeface="Calibri"/>
              </a:rPr>
              <a:t>In humans, meiosis reduces the number of chromosomes from 46 (23 pairs) to 23 (single).</a:t>
            </a:r>
          </a:p>
        </p:txBody>
      </p:sp>
      <p:sp>
        <p:nvSpPr>
          <p:cNvPr id="170" name="Shape 170"/>
          <p:cNvSpPr txBox="1"/>
          <p:nvPr/>
        </p:nvSpPr>
        <p:spPr>
          <a:xfrm>
            <a:off x="533400" y="1600200"/>
            <a:ext cx="441749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Calibri"/>
                <a:ea typeface="Calibri"/>
                <a:cs typeface="Calibri"/>
                <a:sym typeface="Calibri"/>
              </a:rPr>
              <a:t>Sex cells are produced by meiosis.</a:t>
            </a:r>
          </a:p>
        </p:txBody>
      </p:sp>
      <p:sp>
        <p:nvSpPr>
          <p:cNvPr id="171" name="Shape 171"/>
          <p:cNvSpPr txBox="1"/>
          <p:nvPr/>
        </p:nvSpPr>
        <p:spPr>
          <a:xfrm>
            <a:off x="7086600" y="2514600"/>
            <a:ext cx="1736373"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3F3F3F"/>
                </a:solidFill>
                <a:latin typeface="Calibri"/>
                <a:ea typeface="Calibri"/>
                <a:cs typeface="Calibri"/>
                <a:sym typeface="Calibri"/>
              </a:rPr>
              <a:t>in humans</a:t>
            </a:r>
          </a:p>
          <a:p>
            <a:pPr marL="0" marR="0" lvl="0" indent="0" algn="l" rtl="0">
              <a:buSzPct val="25000"/>
              <a:buNone/>
            </a:pPr>
            <a:r>
              <a:rPr lang="en-US" sz="2800" b="1" i="0" u="none" strike="noStrike" cap="none" baseline="0" dirty="0">
                <a:solidFill>
                  <a:srgbClr val="3F3F3F"/>
                </a:solidFill>
                <a:latin typeface="Calibri"/>
                <a:ea typeface="Calibri"/>
                <a:cs typeface="Calibri"/>
                <a:sym typeface="Calibri"/>
              </a:rPr>
              <a:t>n = 23</a:t>
            </a:r>
          </a:p>
        </p:txBody>
      </p:sp>
      <p:sp>
        <p:nvSpPr>
          <p:cNvPr id="172" name="Shape 172"/>
          <p:cNvSpPr txBox="1"/>
          <p:nvPr/>
        </p:nvSpPr>
        <p:spPr>
          <a:xfrm>
            <a:off x="6624774" y="1323945"/>
            <a:ext cx="92365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dk1"/>
                </a:solidFill>
                <a:latin typeface="Calibri"/>
                <a:ea typeface="Calibri"/>
                <a:cs typeface="Calibri"/>
                <a:sym typeface="Calibri"/>
              </a:rPr>
              <a:t>diploid</a:t>
            </a:r>
          </a:p>
        </p:txBody>
      </p:sp>
      <p:sp>
        <p:nvSpPr>
          <p:cNvPr id="173" name="Shape 173"/>
          <p:cNvSpPr txBox="1"/>
          <p:nvPr/>
        </p:nvSpPr>
        <p:spPr>
          <a:xfrm>
            <a:off x="8001000" y="5893191"/>
            <a:ext cx="98777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dk1"/>
                </a:solidFill>
                <a:latin typeface="Calibri"/>
                <a:ea typeface="Calibri"/>
                <a:cs typeface="Calibri"/>
                <a:sym typeface="Calibri"/>
              </a:rPr>
              <a:t>haploid</a:t>
            </a:r>
          </a:p>
        </p:txBody>
      </p:sp>
      <p:sp>
        <p:nvSpPr>
          <p:cNvPr id="2" name="Rectangle 1"/>
          <p:cNvSpPr/>
          <p:nvPr/>
        </p:nvSpPr>
        <p:spPr>
          <a:xfrm>
            <a:off x="6149483" y="6388609"/>
            <a:ext cx="1874231" cy="307777"/>
          </a:xfrm>
          <a:prstGeom prst="rect">
            <a:avLst/>
          </a:prstGeom>
        </p:spPr>
        <p:txBody>
          <a:bodyPr wrap="none">
            <a:spAutoFit/>
          </a:bodyPr>
          <a:lstStyle/>
          <a:p>
            <a:r>
              <a:rPr lang="en-US" dirty="0"/>
              <a:t>http://bio.rutgers.edu/</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2224956" y="76200"/>
            <a:ext cx="4785443" cy="6718601"/>
          </a:xfrm>
          <a:prstGeom prst="rect">
            <a:avLst/>
          </a:prstGeom>
          <a:noFill/>
          <a:ln>
            <a:noFill/>
          </a:ln>
        </p:spPr>
        <p:txBody>
          <a:bodyPr lIns="91425" tIns="91425" rIns="91425" bIns="91425" anchor="ctr" anchorCtr="0">
            <a:noAutofit/>
          </a:bodyPr>
          <a:lstStyle/>
          <a:p>
            <a:endParaRPr/>
          </a:p>
        </p:txBody>
      </p:sp>
      <p:sp>
        <p:nvSpPr>
          <p:cNvPr id="179" name="Shape 179"/>
          <p:cNvSpPr txBox="1"/>
          <p:nvPr/>
        </p:nvSpPr>
        <p:spPr>
          <a:xfrm>
            <a:off x="0" y="76200"/>
            <a:ext cx="297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Meiosis I:</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113" t="24214" r="12642" b="15073"/>
          <a:stretch/>
        </p:blipFill>
        <p:spPr bwMode="auto">
          <a:xfrm>
            <a:off x="1066800" y="85358"/>
            <a:ext cx="6781800" cy="676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151" t="75535" r="71698" b="12233"/>
          <a:stretch/>
        </p:blipFill>
        <p:spPr bwMode="auto">
          <a:xfrm>
            <a:off x="5486400" y="5244799"/>
            <a:ext cx="3317638" cy="161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409575" y="352425"/>
            <a:ext cx="8353425" cy="6287719"/>
          </a:xfrm>
          <a:prstGeom prst="rect">
            <a:avLst/>
          </a:prstGeom>
          <a:blipFill>
            <a:blip r:embed="rId3"/>
            <a:stretch>
              <a:fillRect/>
            </a:stretch>
          </a:blipFill>
        </p:spPr>
      </p:sp>
      <p:sp>
        <p:nvSpPr>
          <p:cNvPr id="185" name="Shape 185"/>
          <p:cNvSpPr txBox="1"/>
          <p:nvPr/>
        </p:nvSpPr>
        <p:spPr>
          <a:xfrm>
            <a:off x="0" y="76200"/>
            <a:ext cx="297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Meiosis II:</a:t>
            </a:r>
          </a:p>
        </p:txBody>
      </p:sp>
      <p:sp>
        <p:nvSpPr>
          <p:cNvPr id="186" name="Shape 186"/>
          <p:cNvSpPr/>
          <p:nvPr/>
        </p:nvSpPr>
        <p:spPr>
          <a:xfrm>
            <a:off x="533400" y="445531"/>
            <a:ext cx="952499" cy="240267"/>
          </a:xfrm>
          <a:prstGeom prst="rect">
            <a:avLst/>
          </a:prstGeom>
          <a:solidFill>
            <a:schemeClr val="lt1"/>
          </a:solidFill>
          <a:ln w="9525" cap="flat">
            <a:solidFill>
              <a:schemeClr val="lt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p:nvPr/>
        </p:nvSpPr>
        <p:spPr>
          <a:xfrm>
            <a:off x="203067" y="1066800"/>
            <a:ext cx="8636132" cy="5714999"/>
          </a:xfrm>
          <a:prstGeom prst="rect">
            <a:avLst/>
          </a:prstGeom>
          <a:blipFill>
            <a:blip r:embed="rId3"/>
            <a:stretch>
              <a:fillRect/>
            </a:stretch>
          </a:blipFill>
        </p:spPr>
      </p:sp>
      <p:sp>
        <p:nvSpPr>
          <p:cNvPr id="192" name="Shape 192"/>
          <p:cNvSpPr txBox="1"/>
          <p:nvPr/>
        </p:nvSpPr>
        <p:spPr>
          <a:xfrm>
            <a:off x="3294453" y="76200"/>
            <a:ext cx="2491451"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ACTIVITY #2</a:t>
            </a:r>
          </a:p>
          <a:p>
            <a:pPr marL="0" marR="0" lvl="0" indent="0" algn="ctr" rtl="0">
              <a:buSzPct val="25000"/>
              <a:buNone/>
            </a:pPr>
            <a:r>
              <a:rPr lang="en-US" sz="3600" b="1" i="0" u="none" strike="noStrike" cap="none" baseline="0">
                <a:solidFill>
                  <a:schemeClr val="dk1"/>
                </a:solidFill>
                <a:latin typeface="Calibri"/>
                <a:ea typeface="Calibri"/>
                <a:cs typeface="Calibri"/>
                <a:sym typeface="Calibri"/>
              </a:rPr>
              <a:t>MEIOSIS</a:t>
            </a:r>
          </a:p>
        </p:txBody>
      </p:sp>
      <p:sp>
        <p:nvSpPr>
          <p:cNvPr id="2" name="Rectangle 1"/>
          <p:cNvSpPr/>
          <p:nvPr/>
        </p:nvSpPr>
        <p:spPr>
          <a:xfrm>
            <a:off x="174993" y="6550223"/>
            <a:ext cx="2414444" cy="307777"/>
          </a:xfrm>
          <a:prstGeom prst="rect">
            <a:avLst/>
          </a:prstGeom>
        </p:spPr>
        <p:txBody>
          <a:bodyPr wrap="none">
            <a:spAutoFit/>
          </a:bodyPr>
          <a:lstStyle/>
          <a:p>
            <a:r>
              <a:rPr lang="en-US" dirty="0"/>
              <a:t>http://www.powershow.com/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p:nvPr/>
        </p:nvSpPr>
        <p:spPr>
          <a:xfrm>
            <a:off x="1676400" y="1219200"/>
            <a:ext cx="1904999" cy="2536577"/>
          </a:xfrm>
          <a:prstGeom prst="rect">
            <a:avLst/>
          </a:prstGeom>
          <a:blipFill>
            <a:blip r:embed="rId3"/>
            <a:stretch>
              <a:fillRect/>
            </a:stretch>
          </a:blipFill>
        </p:spPr>
      </p:sp>
      <p:sp>
        <p:nvSpPr>
          <p:cNvPr id="198" name="Shape 198"/>
          <p:cNvSpPr/>
          <p:nvPr/>
        </p:nvSpPr>
        <p:spPr>
          <a:xfrm>
            <a:off x="4724400" y="4190998"/>
            <a:ext cx="2514599" cy="2514600"/>
          </a:xfrm>
          <a:prstGeom prst="rect">
            <a:avLst/>
          </a:prstGeom>
          <a:blipFill>
            <a:blip r:embed="rId4"/>
            <a:stretch>
              <a:fillRect/>
            </a:stretch>
          </a:blipFill>
        </p:spPr>
      </p:sp>
      <p:sp>
        <p:nvSpPr>
          <p:cNvPr id="199" name="Shape 199"/>
          <p:cNvSpPr/>
          <p:nvPr/>
        </p:nvSpPr>
        <p:spPr>
          <a:xfrm>
            <a:off x="4564260" y="1441104"/>
            <a:ext cx="2514599" cy="2514599"/>
          </a:xfrm>
          <a:prstGeom prst="rect">
            <a:avLst/>
          </a:prstGeom>
          <a:noFill/>
          <a:ln>
            <a:noFill/>
          </a:ln>
        </p:spPr>
        <p:txBody>
          <a:bodyPr lIns="91425" tIns="91425" rIns="91425" bIns="91425" anchor="ctr" anchorCtr="0">
            <a:noAutofit/>
          </a:bodyPr>
          <a:lstStyle/>
          <a:p>
            <a:endParaRPr/>
          </a:p>
        </p:txBody>
      </p:sp>
      <p:sp>
        <p:nvSpPr>
          <p:cNvPr id="200" name="Shape 200"/>
          <p:cNvSpPr/>
          <p:nvPr/>
        </p:nvSpPr>
        <p:spPr>
          <a:xfrm>
            <a:off x="1752600" y="4343400"/>
            <a:ext cx="1760582" cy="2190750"/>
          </a:xfrm>
          <a:prstGeom prst="rect">
            <a:avLst/>
          </a:prstGeom>
          <a:blipFill>
            <a:blip r:embed="rId5"/>
            <a:stretch>
              <a:fillRect/>
            </a:stretch>
          </a:blipFill>
        </p:spPr>
      </p:sp>
      <p:sp>
        <p:nvSpPr>
          <p:cNvPr id="201" name="Shape 201"/>
          <p:cNvSpPr txBox="1"/>
          <p:nvPr/>
        </p:nvSpPr>
        <p:spPr>
          <a:xfrm>
            <a:off x="4038600" y="1066800"/>
            <a:ext cx="3971344" cy="461664"/>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Calibri"/>
                <a:ea typeface="Calibri"/>
                <a:cs typeface="Calibri"/>
                <a:sym typeface="Calibri"/>
              </a:rPr>
              <a:t>Down Syndrome – Trisomy 21</a:t>
            </a:r>
          </a:p>
        </p:txBody>
      </p:sp>
      <p:sp>
        <p:nvSpPr>
          <p:cNvPr id="202" name="Shape 202"/>
          <p:cNvSpPr txBox="1"/>
          <p:nvPr/>
        </p:nvSpPr>
        <p:spPr>
          <a:xfrm>
            <a:off x="4206228" y="4034135"/>
            <a:ext cx="3947170" cy="461664"/>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Calibri"/>
                <a:ea typeface="Calibri"/>
                <a:cs typeface="Calibri"/>
                <a:sym typeface="Calibri"/>
              </a:rPr>
              <a:t>Patau Syndrome – Trisomy 13</a:t>
            </a:r>
          </a:p>
        </p:txBody>
      </p:sp>
      <p:sp>
        <p:nvSpPr>
          <p:cNvPr id="203" name="Shape 203"/>
          <p:cNvSpPr txBox="1"/>
          <p:nvPr/>
        </p:nvSpPr>
        <p:spPr>
          <a:xfrm>
            <a:off x="1811566" y="304800"/>
            <a:ext cx="5457262"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Errors in meiosis can occur</a:t>
            </a:r>
          </a:p>
        </p:txBody>
      </p:sp>
      <p:sp>
        <p:nvSpPr>
          <p:cNvPr id="2" name="Rectangle 1"/>
          <p:cNvSpPr/>
          <p:nvPr/>
        </p:nvSpPr>
        <p:spPr>
          <a:xfrm>
            <a:off x="7556706" y="6522118"/>
            <a:ext cx="1587294" cy="307777"/>
          </a:xfrm>
          <a:prstGeom prst="rect">
            <a:avLst/>
          </a:prstGeom>
        </p:spPr>
        <p:txBody>
          <a:bodyPr wrap="none">
            <a:spAutoFit/>
          </a:bodyPr>
          <a:lstStyle/>
          <a:p>
            <a:r>
              <a:rPr lang="en-US" dirty="0"/>
              <a:t>http://imgkid.com/</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p:nvPr/>
        </p:nvSpPr>
        <p:spPr>
          <a:xfrm>
            <a:off x="2895600" y="1294199"/>
            <a:ext cx="5486399" cy="5335201"/>
          </a:xfrm>
          <a:prstGeom prst="rect">
            <a:avLst/>
          </a:prstGeom>
          <a:blipFill>
            <a:blip r:embed="rId3"/>
            <a:stretch>
              <a:fillRect/>
            </a:stretch>
          </a:blipFill>
        </p:spPr>
      </p:sp>
      <p:sp>
        <p:nvSpPr>
          <p:cNvPr id="210" name="Shape 210"/>
          <p:cNvSpPr txBox="1"/>
          <p:nvPr/>
        </p:nvSpPr>
        <p:spPr>
          <a:xfrm>
            <a:off x="754885" y="381000"/>
            <a:ext cx="75705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INHERITANCE AND GENETIC DIVERSITY</a:t>
            </a:r>
          </a:p>
        </p:txBody>
      </p:sp>
      <p:sp>
        <p:nvSpPr>
          <p:cNvPr id="211" name="Shape 211"/>
          <p:cNvSpPr txBox="1"/>
          <p:nvPr/>
        </p:nvSpPr>
        <p:spPr>
          <a:xfrm>
            <a:off x="1447800" y="1676400"/>
            <a:ext cx="121860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3F3F3F"/>
                </a:solidFill>
                <a:latin typeface="Calibri"/>
                <a:ea typeface="Calibri"/>
                <a:cs typeface="Calibri"/>
                <a:sym typeface="Calibri"/>
              </a:rPr>
              <a:t>diploid</a:t>
            </a:r>
          </a:p>
        </p:txBody>
      </p:sp>
      <p:sp>
        <p:nvSpPr>
          <p:cNvPr id="212" name="Shape 212"/>
          <p:cNvSpPr txBox="1"/>
          <p:nvPr/>
        </p:nvSpPr>
        <p:spPr>
          <a:xfrm>
            <a:off x="1752600" y="4267200"/>
            <a:ext cx="1308371"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3F3F3F"/>
                </a:solidFill>
                <a:latin typeface="Calibri"/>
                <a:ea typeface="Calibri"/>
                <a:cs typeface="Calibri"/>
                <a:sym typeface="Calibri"/>
              </a:rPr>
              <a:t>haploid</a:t>
            </a:r>
          </a:p>
        </p:txBody>
      </p:sp>
      <p:sp>
        <p:nvSpPr>
          <p:cNvPr id="213" name="Shape 213"/>
          <p:cNvSpPr txBox="1"/>
          <p:nvPr/>
        </p:nvSpPr>
        <p:spPr>
          <a:xfrm>
            <a:off x="2654028" y="5801380"/>
            <a:ext cx="121860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3F3F3F"/>
                </a:solidFill>
                <a:latin typeface="Calibri"/>
                <a:ea typeface="Calibri"/>
                <a:cs typeface="Calibri"/>
                <a:sym typeface="Calibri"/>
              </a:rPr>
              <a:t>diploid</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7170" name="Picture 2" descr="http://image.slidesharecdn.com/6-sex-cells-fertilisation-1229416638059872-1/95/6-sex-cells-fertilisation-28-728.jpg?cb=1229389318"/>
          <p:cNvPicPr>
            <a:picLocks noChangeAspect="1" noChangeArrowheads="1"/>
          </p:cNvPicPr>
          <p:nvPr/>
        </p:nvPicPr>
        <p:blipFill rotWithShape="1">
          <a:blip r:embed="rId3">
            <a:extLst>
              <a:ext uri="{28A0092B-C50C-407E-A947-70E740481C1C}">
                <a14:useLocalDpi xmlns:a14="http://schemas.microsoft.com/office/drawing/2010/main" val="0"/>
              </a:ext>
            </a:extLst>
          </a:blip>
          <a:srcRect l="12088"/>
          <a:stretch/>
        </p:blipFill>
        <p:spPr bwMode="auto">
          <a:xfrm>
            <a:off x="1376814" y="609600"/>
            <a:ext cx="7538586" cy="5768548"/>
          </a:xfrm>
          <a:prstGeom prst="rect">
            <a:avLst/>
          </a:prstGeom>
          <a:noFill/>
          <a:extLst>
            <a:ext uri="{909E8E84-426E-40DD-AFC4-6F175D3DCCD1}">
              <a14:hiddenFill xmlns:a14="http://schemas.microsoft.com/office/drawing/2010/main">
                <a:solidFill>
                  <a:srgbClr val="FFFFFF"/>
                </a:solidFill>
              </a14:hiddenFill>
            </a:ext>
          </a:extLst>
        </p:spPr>
      </p:pic>
      <p:sp>
        <p:nvSpPr>
          <p:cNvPr id="219" name="Shape 219"/>
          <p:cNvSpPr txBox="1"/>
          <p:nvPr/>
        </p:nvSpPr>
        <p:spPr>
          <a:xfrm>
            <a:off x="2514600" y="255657"/>
            <a:ext cx="1765804" cy="707886"/>
          </a:xfrm>
          <a:prstGeom prst="rect">
            <a:avLst/>
          </a:prstGeom>
          <a:solidFill>
            <a:srgbClr val="D99593"/>
          </a:solid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dirty="0">
                <a:solidFill>
                  <a:schemeClr val="dk1"/>
                </a:solidFill>
                <a:latin typeface="Calibri"/>
                <a:ea typeface="Calibri"/>
                <a:cs typeface="Calibri"/>
                <a:sym typeface="Calibri"/>
              </a:rPr>
              <a:t>egg-producing </a:t>
            </a:r>
          </a:p>
          <a:p>
            <a:pPr marL="0" marR="0" lvl="0" indent="0" algn="ctr" rtl="0">
              <a:buSzPct val="25000"/>
              <a:buNone/>
            </a:pPr>
            <a:r>
              <a:rPr lang="en-US" sz="2000" b="1" i="0" u="none" strike="noStrike" cap="none" baseline="0" dirty="0">
                <a:solidFill>
                  <a:schemeClr val="dk1"/>
                </a:solidFill>
                <a:latin typeface="Calibri"/>
                <a:ea typeface="Calibri"/>
                <a:cs typeface="Calibri"/>
                <a:sym typeface="Calibri"/>
              </a:rPr>
              <a:t>cell</a:t>
            </a:r>
          </a:p>
        </p:txBody>
      </p:sp>
      <p:sp>
        <p:nvSpPr>
          <p:cNvPr id="220" name="Shape 220"/>
          <p:cNvSpPr txBox="1"/>
          <p:nvPr/>
        </p:nvSpPr>
        <p:spPr>
          <a:xfrm>
            <a:off x="5923241" y="255657"/>
            <a:ext cx="2060244" cy="707886"/>
          </a:xfrm>
          <a:prstGeom prst="rect">
            <a:avLst/>
          </a:prstGeom>
          <a:solidFill>
            <a:srgbClr val="93B3D7"/>
          </a:solid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a:solidFill>
                  <a:schemeClr val="dk1"/>
                </a:solidFill>
                <a:latin typeface="Calibri"/>
                <a:ea typeface="Calibri"/>
                <a:cs typeface="Calibri"/>
                <a:sym typeface="Calibri"/>
              </a:rPr>
              <a:t>sperm-producing</a:t>
            </a:r>
          </a:p>
          <a:p>
            <a:pPr marL="0" marR="0" lvl="0" indent="0" algn="ctr" rtl="0">
              <a:buSzPct val="25000"/>
              <a:buNone/>
            </a:pPr>
            <a:r>
              <a:rPr lang="en-US" sz="2000" b="1" i="0" u="none" strike="noStrike" cap="none" baseline="0">
                <a:solidFill>
                  <a:schemeClr val="dk1"/>
                </a:solidFill>
                <a:latin typeface="Calibri"/>
                <a:ea typeface="Calibri"/>
                <a:cs typeface="Calibri"/>
                <a:sym typeface="Calibri"/>
              </a:rPr>
              <a:t>cell</a:t>
            </a:r>
          </a:p>
        </p:txBody>
      </p:sp>
      <p:sp>
        <p:nvSpPr>
          <p:cNvPr id="221" name="Shape 221"/>
          <p:cNvSpPr txBox="1"/>
          <p:nvPr/>
        </p:nvSpPr>
        <p:spPr>
          <a:xfrm>
            <a:off x="4551641" y="1905000"/>
            <a:ext cx="1088759" cy="400109"/>
          </a:xfrm>
          <a:prstGeom prst="rect">
            <a:avLst/>
          </a:prstGeom>
          <a:solidFill>
            <a:srgbClr val="76923C"/>
          </a:solid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dk1"/>
                </a:solidFill>
                <a:latin typeface="Calibri"/>
                <a:ea typeface="Calibri"/>
                <a:cs typeface="Calibri"/>
                <a:sym typeface="Calibri"/>
              </a:rPr>
              <a:t>MEIOSIS</a:t>
            </a:r>
          </a:p>
        </p:txBody>
      </p:sp>
      <p:sp>
        <p:nvSpPr>
          <p:cNvPr id="224" name="Shape 224"/>
          <p:cNvSpPr txBox="1"/>
          <p:nvPr/>
        </p:nvSpPr>
        <p:spPr>
          <a:xfrm>
            <a:off x="0" y="3683168"/>
            <a:ext cx="1963113" cy="400109"/>
          </a:xfrm>
          <a:prstGeom prst="rect">
            <a:avLst/>
          </a:prstGeom>
          <a:solidFill>
            <a:srgbClr val="76923C"/>
          </a:solid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dk1"/>
                </a:solidFill>
                <a:latin typeface="Calibri"/>
                <a:ea typeface="Calibri"/>
                <a:cs typeface="Calibri"/>
                <a:sym typeface="Calibri"/>
              </a:rPr>
              <a:t>FERTILIZATION</a:t>
            </a:r>
          </a:p>
        </p:txBody>
      </p:sp>
      <p:sp>
        <p:nvSpPr>
          <p:cNvPr id="225" name="Shape 225"/>
          <p:cNvSpPr txBox="1"/>
          <p:nvPr/>
        </p:nvSpPr>
        <p:spPr>
          <a:xfrm>
            <a:off x="-1" y="4437220"/>
            <a:ext cx="1384835" cy="1190403"/>
          </a:xfrm>
          <a:prstGeom prst="rect">
            <a:avLst/>
          </a:prstGeom>
          <a:solidFill>
            <a:srgbClr val="D8D8D8"/>
          </a:solid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a:solidFill>
                  <a:schemeClr val="dk1"/>
                </a:solidFill>
                <a:latin typeface="Calibri"/>
                <a:ea typeface="Calibri"/>
                <a:cs typeface="Calibri"/>
                <a:sym typeface="Calibri"/>
              </a:rPr>
              <a:t>  FERTILIZED   </a:t>
            </a:r>
          </a:p>
          <a:p>
            <a:pPr marL="0" marR="0" lvl="0" indent="0" algn="ctr" rtl="0">
              <a:buSzPct val="25000"/>
              <a:buNone/>
            </a:pPr>
            <a:r>
              <a:rPr lang="en-US" sz="2000" b="1" i="0" u="none" strike="noStrike" cap="none" baseline="0">
                <a:solidFill>
                  <a:schemeClr val="dk1"/>
                </a:solidFill>
                <a:latin typeface="Calibri"/>
                <a:ea typeface="Calibri"/>
                <a:cs typeface="Calibri"/>
                <a:sym typeface="Calibri"/>
              </a:rPr>
              <a:t>EGGS</a:t>
            </a:r>
          </a:p>
        </p:txBody>
      </p:sp>
      <p:sp>
        <p:nvSpPr>
          <p:cNvPr id="2" name="Rectangle 1"/>
          <p:cNvSpPr/>
          <p:nvPr/>
        </p:nvSpPr>
        <p:spPr>
          <a:xfrm>
            <a:off x="6003397" y="6424314"/>
            <a:ext cx="3140603" cy="307777"/>
          </a:xfrm>
          <a:prstGeom prst="rect">
            <a:avLst/>
          </a:prstGeom>
        </p:spPr>
        <p:txBody>
          <a:bodyPr wrap="none">
            <a:spAutoFit/>
          </a:bodyPr>
          <a:lstStyle/>
          <a:p>
            <a:r>
              <a:rPr lang="en-US" dirty="0"/>
              <a:t>http://www.slideshare.net/rossbiology</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84199" y="381000"/>
            <a:ext cx="3911968" cy="646331"/>
          </a:xfrm>
          <a:prstGeom prst="rect">
            <a:avLst/>
          </a:prstGeom>
          <a:noFill/>
        </p:spPr>
        <p:txBody>
          <a:bodyPr wrap="none" rtlCol="0">
            <a:spAutoFit/>
          </a:bodyPr>
          <a:lstStyle/>
          <a:p>
            <a:pPr algn="ctr"/>
            <a:r>
              <a:rPr lang="en-US" sz="3600" b="1" dirty="0" smtClean="0"/>
              <a:t>GENETIC DIVERSITY</a:t>
            </a:r>
          </a:p>
        </p:txBody>
      </p:sp>
      <p:sp>
        <p:nvSpPr>
          <p:cNvPr id="8" name="TextBox 7"/>
          <p:cNvSpPr txBox="1"/>
          <p:nvPr/>
        </p:nvSpPr>
        <p:spPr>
          <a:xfrm>
            <a:off x="381000" y="5029200"/>
            <a:ext cx="8305800" cy="830997"/>
          </a:xfrm>
          <a:prstGeom prst="rect">
            <a:avLst/>
          </a:prstGeom>
          <a:noFill/>
        </p:spPr>
        <p:txBody>
          <a:bodyPr wrap="square" rtlCol="0">
            <a:spAutoFit/>
          </a:bodyPr>
          <a:lstStyle/>
          <a:p>
            <a:r>
              <a:rPr lang="en-US" sz="2400" b="1" dirty="0" smtClean="0"/>
              <a:t>Homologous chromosomes </a:t>
            </a:r>
            <a:r>
              <a:rPr lang="en-US" sz="2400" dirty="0" smtClean="0"/>
              <a:t>are chromosome pairs with genes for the same characteristic.</a:t>
            </a:r>
            <a:endParaRPr lang="en-US" sz="2400" dirty="0"/>
          </a:p>
        </p:txBody>
      </p:sp>
      <p:sp>
        <p:nvSpPr>
          <p:cNvPr id="9" name="TextBox 8"/>
          <p:cNvSpPr txBox="1"/>
          <p:nvPr/>
        </p:nvSpPr>
        <p:spPr>
          <a:xfrm>
            <a:off x="381000" y="5939135"/>
            <a:ext cx="7424020" cy="461665"/>
          </a:xfrm>
          <a:prstGeom prst="rect">
            <a:avLst/>
          </a:prstGeom>
          <a:noFill/>
        </p:spPr>
        <p:txBody>
          <a:bodyPr wrap="none" rtlCol="0">
            <a:spAutoFit/>
          </a:bodyPr>
          <a:lstStyle/>
          <a:p>
            <a:r>
              <a:rPr lang="en-US" sz="2400" dirty="0" smtClean="0"/>
              <a:t>An</a:t>
            </a:r>
            <a:r>
              <a:rPr lang="en-US" sz="2400" b="1" dirty="0" smtClean="0"/>
              <a:t> allele </a:t>
            </a:r>
            <a:r>
              <a:rPr lang="en-US" sz="2400" dirty="0" smtClean="0"/>
              <a:t>is one of the alternative forms of the same </a:t>
            </a:r>
            <a:r>
              <a:rPr lang="en-US" sz="2400" b="1" dirty="0" smtClean="0"/>
              <a:t>gene</a:t>
            </a:r>
            <a:r>
              <a:rPr lang="en-US" sz="2400" dirty="0" smtClean="0"/>
              <a:t>.</a:t>
            </a:r>
            <a:endParaRPr lang="en-US" sz="2400" dirty="0"/>
          </a:p>
        </p:txBody>
      </p:sp>
      <p:pic>
        <p:nvPicPr>
          <p:cNvPr id="35843" name="Picture 3"/>
          <p:cNvPicPr>
            <a:picLocks noChangeAspect="1" noChangeArrowheads="1"/>
          </p:cNvPicPr>
          <p:nvPr/>
        </p:nvPicPr>
        <p:blipFill>
          <a:blip r:embed="rId3" cstate="print"/>
          <a:srcRect/>
          <a:stretch>
            <a:fillRect/>
          </a:stretch>
        </p:blipFill>
        <p:spPr bwMode="auto">
          <a:xfrm>
            <a:off x="52388" y="1676400"/>
            <a:ext cx="9039225" cy="3390900"/>
          </a:xfrm>
          <a:prstGeom prst="rect">
            <a:avLst/>
          </a:prstGeom>
          <a:noFill/>
          <a:ln w="9525">
            <a:noFill/>
            <a:miter lim="800000"/>
            <a:headEnd/>
            <a:tailEnd/>
          </a:ln>
          <a:effectLst/>
        </p:spPr>
      </p:pic>
    </p:spTree>
    <p:extLst>
      <p:ext uri="{BB962C8B-B14F-4D97-AF65-F5344CB8AC3E}">
        <p14:creationId xmlns:p14="http://schemas.microsoft.com/office/powerpoint/2010/main" val="1700888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2153881" y="990600"/>
            <a:ext cx="589318" cy="3378987"/>
          </a:xfrm>
          <a:prstGeom prst="rect">
            <a:avLst/>
          </a:prstGeom>
          <a:blipFill>
            <a:blip r:embed="rId3"/>
            <a:stretch>
              <a:fillRect/>
            </a:stretch>
          </a:blipFill>
        </p:spPr>
      </p:sp>
      <p:sp>
        <p:nvSpPr>
          <p:cNvPr id="241" name="Shape 241"/>
          <p:cNvSpPr/>
          <p:nvPr/>
        </p:nvSpPr>
        <p:spPr>
          <a:xfrm>
            <a:off x="2839681" y="990600"/>
            <a:ext cx="589318" cy="3378987"/>
          </a:xfrm>
          <a:prstGeom prst="rect">
            <a:avLst/>
          </a:prstGeom>
          <a:blipFill>
            <a:blip r:embed="rId3"/>
            <a:stretch>
              <a:fillRect/>
            </a:stretch>
          </a:blipFill>
        </p:spPr>
      </p:sp>
      <p:sp>
        <p:nvSpPr>
          <p:cNvPr id="242" name="Shape 242"/>
          <p:cNvSpPr/>
          <p:nvPr/>
        </p:nvSpPr>
        <p:spPr>
          <a:xfrm>
            <a:off x="4528371" y="990600"/>
            <a:ext cx="589318" cy="3378987"/>
          </a:xfrm>
          <a:prstGeom prst="rect">
            <a:avLst/>
          </a:prstGeom>
          <a:blipFill>
            <a:blip r:embed="rId3"/>
            <a:stretch>
              <a:fillRect/>
            </a:stretch>
          </a:blipFill>
        </p:spPr>
      </p:sp>
      <p:sp>
        <p:nvSpPr>
          <p:cNvPr id="243" name="Shape 243"/>
          <p:cNvSpPr/>
          <p:nvPr/>
        </p:nvSpPr>
        <p:spPr>
          <a:xfrm>
            <a:off x="5214171" y="914400"/>
            <a:ext cx="653228" cy="3378987"/>
          </a:xfrm>
          <a:prstGeom prst="rect">
            <a:avLst/>
          </a:prstGeom>
          <a:blipFill>
            <a:blip r:embed="rId4"/>
            <a:stretch>
              <a:fillRect/>
            </a:stretch>
          </a:blipFill>
        </p:spPr>
      </p:sp>
      <p:sp>
        <p:nvSpPr>
          <p:cNvPr id="244" name="Shape 244"/>
          <p:cNvSpPr/>
          <p:nvPr/>
        </p:nvSpPr>
        <p:spPr>
          <a:xfrm>
            <a:off x="6814371" y="914400"/>
            <a:ext cx="653228" cy="3378987"/>
          </a:xfrm>
          <a:prstGeom prst="rect">
            <a:avLst/>
          </a:prstGeom>
          <a:blipFill>
            <a:blip r:embed="rId4"/>
            <a:stretch>
              <a:fillRect/>
            </a:stretch>
          </a:blipFill>
        </p:spPr>
      </p:sp>
      <p:sp>
        <p:nvSpPr>
          <p:cNvPr id="245" name="Shape 245"/>
          <p:cNvSpPr/>
          <p:nvPr/>
        </p:nvSpPr>
        <p:spPr>
          <a:xfrm>
            <a:off x="7500171" y="888212"/>
            <a:ext cx="653228" cy="3378987"/>
          </a:xfrm>
          <a:prstGeom prst="rect">
            <a:avLst/>
          </a:prstGeom>
          <a:blipFill>
            <a:blip r:embed="rId4"/>
            <a:stretch>
              <a:fillRect/>
            </a:stretch>
          </a:blipFill>
        </p:spPr>
      </p:sp>
      <p:sp>
        <p:nvSpPr>
          <p:cNvPr id="246" name="Shape 246"/>
          <p:cNvSpPr txBox="1"/>
          <p:nvPr/>
        </p:nvSpPr>
        <p:spPr>
          <a:xfrm>
            <a:off x="2230081" y="609600"/>
            <a:ext cx="402674"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A</a:t>
            </a:r>
          </a:p>
        </p:txBody>
      </p:sp>
      <p:sp>
        <p:nvSpPr>
          <p:cNvPr id="247" name="Shape 247"/>
          <p:cNvSpPr txBox="1"/>
          <p:nvPr/>
        </p:nvSpPr>
        <p:spPr>
          <a:xfrm>
            <a:off x="2915881" y="609600"/>
            <a:ext cx="402674"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dk1"/>
                </a:solidFill>
                <a:latin typeface="Calibri"/>
                <a:ea typeface="Calibri"/>
                <a:cs typeface="Calibri"/>
                <a:sym typeface="Calibri"/>
              </a:rPr>
              <a:t>A</a:t>
            </a:r>
          </a:p>
        </p:txBody>
      </p:sp>
      <p:sp>
        <p:nvSpPr>
          <p:cNvPr id="248" name="Shape 248"/>
          <p:cNvSpPr txBox="1"/>
          <p:nvPr/>
        </p:nvSpPr>
        <p:spPr>
          <a:xfrm>
            <a:off x="4626526" y="609600"/>
            <a:ext cx="402674"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A</a:t>
            </a:r>
          </a:p>
        </p:txBody>
      </p:sp>
      <p:sp>
        <p:nvSpPr>
          <p:cNvPr id="249" name="Shape 249"/>
          <p:cNvSpPr txBox="1"/>
          <p:nvPr/>
        </p:nvSpPr>
        <p:spPr>
          <a:xfrm>
            <a:off x="5312326" y="609600"/>
            <a:ext cx="42672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O</a:t>
            </a:r>
          </a:p>
        </p:txBody>
      </p:sp>
      <p:sp>
        <p:nvSpPr>
          <p:cNvPr id="250" name="Shape 250"/>
          <p:cNvSpPr txBox="1"/>
          <p:nvPr/>
        </p:nvSpPr>
        <p:spPr>
          <a:xfrm>
            <a:off x="6912525" y="609600"/>
            <a:ext cx="42672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O</a:t>
            </a:r>
          </a:p>
        </p:txBody>
      </p:sp>
      <p:sp>
        <p:nvSpPr>
          <p:cNvPr id="251" name="Shape 251"/>
          <p:cNvSpPr txBox="1"/>
          <p:nvPr/>
        </p:nvSpPr>
        <p:spPr>
          <a:xfrm>
            <a:off x="7598325" y="609600"/>
            <a:ext cx="42672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O</a:t>
            </a:r>
          </a:p>
        </p:txBody>
      </p:sp>
      <p:sp>
        <p:nvSpPr>
          <p:cNvPr id="252" name="Shape 252"/>
          <p:cNvSpPr txBox="1"/>
          <p:nvPr/>
        </p:nvSpPr>
        <p:spPr>
          <a:xfrm>
            <a:off x="152400" y="4731603"/>
            <a:ext cx="1981199"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Calibri"/>
                <a:ea typeface="Calibri"/>
                <a:cs typeface="Calibri"/>
                <a:sym typeface="Calibri"/>
              </a:rPr>
              <a:t>PHENOTYPE:</a:t>
            </a:r>
          </a:p>
          <a:p>
            <a:pPr marL="0" marR="0" lvl="0" indent="0" algn="ctr" rtl="0">
              <a:buSzPct val="25000"/>
              <a:buNone/>
            </a:pPr>
            <a:r>
              <a:rPr lang="en-US" sz="2400" b="1" i="0" u="none" strike="noStrike" cap="none" baseline="0">
                <a:solidFill>
                  <a:schemeClr val="dk1"/>
                </a:solidFill>
                <a:latin typeface="Calibri"/>
                <a:ea typeface="Calibri"/>
                <a:cs typeface="Calibri"/>
                <a:sym typeface="Calibri"/>
              </a:rPr>
              <a:t>(BLOOD TYPE)</a:t>
            </a:r>
          </a:p>
        </p:txBody>
      </p:sp>
      <p:sp>
        <p:nvSpPr>
          <p:cNvPr id="253" name="Shape 253"/>
          <p:cNvSpPr txBox="1"/>
          <p:nvPr/>
        </p:nvSpPr>
        <p:spPr>
          <a:xfrm>
            <a:off x="2514600" y="4724400"/>
            <a:ext cx="558165"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baseline="0">
                <a:solidFill>
                  <a:schemeClr val="dk1"/>
                </a:solidFill>
                <a:latin typeface="Calibri"/>
                <a:ea typeface="Calibri"/>
                <a:cs typeface="Calibri"/>
                <a:sym typeface="Calibri"/>
              </a:rPr>
              <a:t>A</a:t>
            </a:r>
          </a:p>
        </p:txBody>
      </p:sp>
      <p:sp>
        <p:nvSpPr>
          <p:cNvPr id="254" name="Shape 254"/>
          <p:cNvSpPr txBox="1"/>
          <p:nvPr/>
        </p:nvSpPr>
        <p:spPr>
          <a:xfrm>
            <a:off x="4928233" y="4724400"/>
            <a:ext cx="558165"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baseline="0">
                <a:solidFill>
                  <a:schemeClr val="dk1"/>
                </a:solidFill>
                <a:latin typeface="Calibri"/>
                <a:ea typeface="Calibri"/>
                <a:cs typeface="Calibri"/>
                <a:sym typeface="Calibri"/>
              </a:rPr>
              <a:t>A</a:t>
            </a:r>
          </a:p>
        </p:txBody>
      </p:sp>
      <p:sp>
        <p:nvSpPr>
          <p:cNvPr id="255" name="Shape 255"/>
          <p:cNvSpPr txBox="1"/>
          <p:nvPr/>
        </p:nvSpPr>
        <p:spPr>
          <a:xfrm>
            <a:off x="7214234" y="4724400"/>
            <a:ext cx="60144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baseline="0">
                <a:solidFill>
                  <a:schemeClr val="dk1"/>
                </a:solidFill>
                <a:latin typeface="Calibri"/>
                <a:ea typeface="Calibri"/>
                <a:cs typeface="Calibri"/>
                <a:sym typeface="Calibri"/>
              </a:rPr>
              <a:t>O</a:t>
            </a:r>
          </a:p>
        </p:txBody>
      </p:sp>
      <p:sp>
        <p:nvSpPr>
          <p:cNvPr id="256" name="Shape 256"/>
          <p:cNvSpPr txBox="1"/>
          <p:nvPr/>
        </p:nvSpPr>
        <p:spPr>
          <a:xfrm>
            <a:off x="152400" y="609600"/>
            <a:ext cx="19811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GENOTYPE:</a:t>
            </a:r>
          </a:p>
        </p:txBody>
      </p:sp>
      <p:sp>
        <p:nvSpPr>
          <p:cNvPr id="257" name="Shape 257"/>
          <p:cNvSpPr txBox="1"/>
          <p:nvPr/>
        </p:nvSpPr>
        <p:spPr>
          <a:xfrm>
            <a:off x="2133600" y="4419600"/>
            <a:ext cx="138159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C00000"/>
                </a:solidFill>
                <a:latin typeface="Calibri"/>
                <a:ea typeface="Calibri"/>
                <a:cs typeface="Calibri"/>
                <a:sym typeface="Calibri"/>
              </a:rPr>
              <a:t>homozygous</a:t>
            </a:r>
          </a:p>
        </p:txBody>
      </p:sp>
      <p:sp>
        <p:nvSpPr>
          <p:cNvPr id="258" name="Shape 258"/>
          <p:cNvSpPr txBox="1"/>
          <p:nvPr/>
        </p:nvSpPr>
        <p:spPr>
          <a:xfrm>
            <a:off x="4487496" y="4419600"/>
            <a:ext cx="160850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rgbClr val="E36C09"/>
                </a:solidFill>
                <a:latin typeface="Calibri"/>
                <a:ea typeface="Calibri"/>
                <a:cs typeface="Calibri"/>
                <a:sym typeface="Calibri"/>
              </a:rPr>
              <a:t>heterozygous</a:t>
            </a:r>
          </a:p>
        </p:txBody>
      </p:sp>
      <p:sp>
        <p:nvSpPr>
          <p:cNvPr id="259" name="Shape 259"/>
          <p:cNvSpPr txBox="1"/>
          <p:nvPr/>
        </p:nvSpPr>
        <p:spPr>
          <a:xfrm>
            <a:off x="6771803" y="4419600"/>
            <a:ext cx="138159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C00000"/>
                </a:solidFill>
                <a:latin typeface="Calibri"/>
                <a:ea typeface="Calibri"/>
                <a:cs typeface="Calibri"/>
                <a:sym typeface="Calibri"/>
              </a:rPr>
              <a:t>homozygous</a:t>
            </a:r>
          </a:p>
        </p:txBody>
      </p:sp>
      <p:sp>
        <p:nvSpPr>
          <p:cNvPr id="260" name="Shape 260"/>
          <p:cNvSpPr txBox="1"/>
          <p:nvPr/>
        </p:nvSpPr>
        <p:spPr>
          <a:xfrm>
            <a:off x="3200400" y="5675292"/>
            <a:ext cx="343234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rgbClr val="3F3F3F"/>
                </a:solidFill>
                <a:latin typeface="Calibri"/>
                <a:ea typeface="Calibri"/>
                <a:cs typeface="Calibri"/>
                <a:sym typeface="Calibri"/>
              </a:rPr>
              <a:t>allele A is </a:t>
            </a:r>
            <a:r>
              <a:rPr lang="en-US" sz="2800" b="1" i="0" u="none" strike="noStrike" cap="none" baseline="0">
                <a:solidFill>
                  <a:schemeClr val="dk1"/>
                </a:solidFill>
                <a:latin typeface="Calibri"/>
                <a:ea typeface="Calibri"/>
                <a:cs typeface="Calibri"/>
                <a:sym typeface="Calibri"/>
              </a:rPr>
              <a:t>DOMINANT</a:t>
            </a:r>
          </a:p>
          <a:p>
            <a:pPr marL="0" marR="0" lvl="0" indent="0" algn="l" rtl="0">
              <a:buSzPct val="25000"/>
              <a:buNone/>
            </a:pPr>
            <a:r>
              <a:rPr lang="en-US" sz="2800" b="1" i="0" u="none" strike="noStrike" cap="none" baseline="0">
                <a:solidFill>
                  <a:srgbClr val="3F3F3F"/>
                </a:solidFill>
                <a:latin typeface="Calibri"/>
                <a:ea typeface="Calibri"/>
                <a:cs typeface="Calibri"/>
                <a:sym typeface="Calibri"/>
              </a:rPr>
              <a:t>allele O is </a:t>
            </a:r>
            <a:r>
              <a:rPr lang="en-US" sz="2800" b="1" i="0" u="none" strike="noStrike" cap="none" baseline="0">
                <a:solidFill>
                  <a:schemeClr val="dk1"/>
                </a:solidFill>
                <a:latin typeface="Calibri"/>
                <a:ea typeface="Calibri"/>
                <a:cs typeface="Calibri"/>
                <a:sym typeface="Calibri"/>
              </a:rPr>
              <a:t>RECESSIVE</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p:nvPr/>
        </p:nvSpPr>
        <p:spPr>
          <a:xfrm>
            <a:off x="152400" y="1204104"/>
            <a:ext cx="6192067" cy="5349094"/>
          </a:xfrm>
          <a:prstGeom prst="rect">
            <a:avLst/>
          </a:prstGeom>
          <a:blipFill>
            <a:blip r:embed="rId3"/>
            <a:stretch>
              <a:fillRect/>
            </a:stretch>
          </a:blipFill>
        </p:spPr>
      </p:sp>
      <p:sp>
        <p:nvSpPr>
          <p:cNvPr id="266" name="Shape 266"/>
          <p:cNvSpPr/>
          <p:nvPr/>
        </p:nvSpPr>
        <p:spPr>
          <a:xfrm>
            <a:off x="3286835" y="4724400"/>
            <a:ext cx="3135573" cy="1222055"/>
          </a:xfrm>
          <a:prstGeom prst="rect">
            <a:avLst/>
          </a:prstGeom>
          <a:blipFill>
            <a:blip r:embed="rId4"/>
            <a:stretch>
              <a:fillRect/>
            </a:stretch>
          </a:blipFill>
        </p:spPr>
      </p:sp>
      <p:sp>
        <p:nvSpPr>
          <p:cNvPr id="267" name="Shape 267"/>
          <p:cNvSpPr txBox="1"/>
          <p:nvPr/>
        </p:nvSpPr>
        <p:spPr>
          <a:xfrm>
            <a:off x="3483591" y="5867400"/>
            <a:ext cx="2993408"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PTC non-taster                  PTC taster</a:t>
            </a:r>
          </a:p>
        </p:txBody>
      </p:sp>
      <p:sp>
        <p:nvSpPr>
          <p:cNvPr id="268" name="Shape 268"/>
          <p:cNvSpPr/>
          <p:nvPr/>
        </p:nvSpPr>
        <p:spPr>
          <a:xfrm>
            <a:off x="6384823" y="2662000"/>
            <a:ext cx="2682976" cy="2673427"/>
          </a:xfrm>
          <a:prstGeom prst="rect">
            <a:avLst/>
          </a:prstGeom>
          <a:blipFill>
            <a:blip r:embed="rId5"/>
            <a:stretch>
              <a:fillRect/>
            </a:stretch>
          </a:blipFill>
        </p:spPr>
      </p:sp>
      <p:sp>
        <p:nvSpPr>
          <p:cNvPr id="269" name="Shape 269"/>
          <p:cNvSpPr txBox="1"/>
          <p:nvPr/>
        </p:nvSpPr>
        <p:spPr>
          <a:xfrm>
            <a:off x="228600" y="6488668"/>
            <a:ext cx="670559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rgbClr val="FF0000"/>
                </a:solidFill>
                <a:latin typeface="Calibri"/>
                <a:ea typeface="Calibri"/>
                <a:cs typeface="Calibri"/>
                <a:sym typeface="Calibri"/>
              </a:rPr>
              <a:t>Does the class exhibit the dominant phenotypes?</a:t>
            </a:r>
          </a:p>
        </p:txBody>
      </p:sp>
      <p:sp>
        <p:nvSpPr>
          <p:cNvPr id="270" name="Shape 270"/>
          <p:cNvSpPr txBox="1"/>
          <p:nvPr/>
        </p:nvSpPr>
        <p:spPr>
          <a:xfrm>
            <a:off x="3187181" y="0"/>
            <a:ext cx="2705996"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ACTIVITY #3</a:t>
            </a:r>
          </a:p>
          <a:p>
            <a:pPr marL="0" marR="0" lvl="0" indent="0" algn="ctr" rtl="0">
              <a:buSzPct val="25000"/>
              <a:buNone/>
            </a:pPr>
            <a:r>
              <a:rPr lang="en-US" sz="3600" b="1" i="0" u="none" strike="noStrike" cap="none" baseline="0">
                <a:solidFill>
                  <a:schemeClr val="dk1"/>
                </a:solidFill>
                <a:latin typeface="Calibri"/>
                <a:ea typeface="Calibri"/>
                <a:cs typeface="Calibri"/>
                <a:sym typeface="Calibri"/>
              </a:rPr>
              <a:t>PHENOTYPES</a:t>
            </a:r>
          </a:p>
        </p:txBody>
      </p:sp>
      <p:sp>
        <p:nvSpPr>
          <p:cNvPr id="2" name="TextBox 1"/>
          <p:cNvSpPr txBox="1"/>
          <p:nvPr/>
        </p:nvSpPr>
        <p:spPr>
          <a:xfrm>
            <a:off x="6868235" y="6326759"/>
            <a:ext cx="2448636" cy="523220"/>
          </a:xfrm>
          <a:prstGeom prst="rect">
            <a:avLst/>
          </a:prstGeom>
          <a:noFill/>
        </p:spPr>
        <p:txBody>
          <a:bodyPr wrap="square" rtlCol="0">
            <a:spAutoFit/>
          </a:bodyPr>
          <a:lstStyle/>
          <a:p>
            <a:r>
              <a:rPr lang="en-US" dirty="0" smtClean="0"/>
              <a:t>Cengage Learning Asking About Life Lab Manual</a:t>
            </a:r>
            <a:endParaRPr lang="en-US" dirty="0"/>
          </a:p>
        </p:txBody>
      </p:sp>
      <p:sp>
        <p:nvSpPr>
          <p:cNvPr id="3" name="Rectangle 2"/>
          <p:cNvSpPr/>
          <p:nvPr/>
        </p:nvSpPr>
        <p:spPr>
          <a:xfrm>
            <a:off x="6641149" y="5299196"/>
            <a:ext cx="2207656" cy="276999"/>
          </a:xfrm>
          <a:prstGeom prst="rect">
            <a:avLst/>
          </a:prstGeom>
        </p:spPr>
        <p:txBody>
          <a:bodyPr wrap="none">
            <a:spAutoFit/>
          </a:bodyPr>
          <a:lstStyle/>
          <a:p>
            <a:r>
              <a:rPr lang="en-US" sz="1200" dirty="0"/>
              <a:t>http://learn.genetics.utah.edu/</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2565" y="381000"/>
            <a:ext cx="5815246" cy="1200329"/>
          </a:xfrm>
          <a:prstGeom prst="rect">
            <a:avLst/>
          </a:prstGeom>
          <a:noFill/>
        </p:spPr>
        <p:txBody>
          <a:bodyPr wrap="none" rtlCol="0">
            <a:spAutoFit/>
          </a:bodyPr>
          <a:lstStyle/>
          <a:p>
            <a:pPr algn="ctr"/>
            <a:r>
              <a:rPr lang="en-US" sz="3600" b="1" dirty="0" smtClean="0"/>
              <a:t>PREVIOUSLY…</a:t>
            </a:r>
          </a:p>
          <a:p>
            <a:pPr algn="ctr"/>
            <a:r>
              <a:rPr lang="en-US" sz="3600" b="1" dirty="0" smtClean="0"/>
              <a:t>Nucleotides, DNA, and Genes</a:t>
            </a:r>
          </a:p>
        </p:txBody>
      </p:sp>
      <p:pic>
        <p:nvPicPr>
          <p:cNvPr id="5" name="Picture 2"/>
          <p:cNvPicPr>
            <a:picLocks noChangeAspect="1" noChangeArrowheads="1"/>
          </p:cNvPicPr>
          <p:nvPr/>
        </p:nvPicPr>
        <p:blipFill>
          <a:blip r:embed="rId3" cstate="print"/>
          <a:srcRect b="25843"/>
          <a:stretch>
            <a:fillRect/>
          </a:stretch>
        </p:blipFill>
        <p:spPr bwMode="auto">
          <a:xfrm>
            <a:off x="381000" y="2895600"/>
            <a:ext cx="4343400" cy="1783992"/>
          </a:xfrm>
          <a:prstGeom prst="rect">
            <a:avLst/>
          </a:prstGeom>
          <a:noFill/>
          <a:ln w="9525">
            <a:noFill/>
            <a:miter lim="800000"/>
            <a:headEnd/>
            <a:tailEnd/>
          </a:ln>
          <a:effectLst/>
        </p:spPr>
      </p:pic>
      <p:pic>
        <p:nvPicPr>
          <p:cNvPr id="6" name="Picture 4" descr="http://knowgenetics.org/wp-content/uploads/2012/12/Nucleotide-1-e1354322013275.png"/>
          <p:cNvPicPr>
            <a:picLocks noChangeAspect="1" noChangeArrowheads="1"/>
          </p:cNvPicPr>
          <p:nvPr/>
        </p:nvPicPr>
        <p:blipFill>
          <a:blip r:embed="rId4" cstate="print"/>
          <a:srcRect/>
          <a:stretch>
            <a:fillRect/>
          </a:stretch>
        </p:blipFill>
        <p:spPr bwMode="auto">
          <a:xfrm>
            <a:off x="4851888" y="1905000"/>
            <a:ext cx="4292112" cy="3719831"/>
          </a:xfrm>
          <a:prstGeom prst="rect">
            <a:avLst/>
          </a:prstGeom>
          <a:noFill/>
        </p:spPr>
      </p:pic>
      <p:sp>
        <p:nvSpPr>
          <p:cNvPr id="7" name="Rectangle 6"/>
          <p:cNvSpPr/>
          <p:nvPr/>
        </p:nvSpPr>
        <p:spPr>
          <a:xfrm>
            <a:off x="391886" y="4876800"/>
            <a:ext cx="1854995" cy="246221"/>
          </a:xfrm>
          <a:prstGeom prst="rect">
            <a:avLst/>
          </a:prstGeom>
        </p:spPr>
        <p:txBody>
          <a:bodyPr wrap="none">
            <a:spAutoFit/>
          </a:bodyPr>
          <a:lstStyle/>
          <a:p>
            <a:r>
              <a:rPr lang="en-US" sz="1000" dirty="0"/>
              <a:t>http://igbiologyy.blogspot.com/</a:t>
            </a:r>
          </a:p>
        </p:txBody>
      </p:sp>
      <p:sp>
        <p:nvSpPr>
          <p:cNvPr id="9" name="Rectangle 8"/>
          <p:cNvSpPr/>
          <p:nvPr/>
        </p:nvSpPr>
        <p:spPr>
          <a:xfrm>
            <a:off x="6794256" y="5646968"/>
            <a:ext cx="1510350" cy="246221"/>
          </a:xfrm>
          <a:prstGeom prst="rect">
            <a:avLst/>
          </a:prstGeom>
        </p:spPr>
        <p:txBody>
          <a:bodyPr wrap="none">
            <a:spAutoFit/>
          </a:bodyPr>
          <a:lstStyle/>
          <a:p>
            <a:r>
              <a:rPr lang="en-US" sz="1000" dirty="0"/>
              <a:t>http://knowgenetics.org/</a:t>
            </a:r>
          </a:p>
        </p:txBody>
      </p:sp>
    </p:spTree>
    <p:extLst>
      <p:ext uri="{BB962C8B-B14F-4D97-AF65-F5344CB8AC3E}">
        <p14:creationId xmlns:p14="http://schemas.microsoft.com/office/powerpoint/2010/main" val="1672229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p:nvPr/>
        </p:nvSpPr>
        <p:spPr>
          <a:xfrm>
            <a:off x="609600" y="2514600"/>
            <a:ext cx="2285999" cy="2299968"/>
          </a:xfrm>
          <a:prstGeom prst="rect">
            <a:avLst/>
          </a:prstGeom>
          <a:blipFill>
            <a:blip r:embed="rId3"/>
            <a:stretch>
              <a:fillRect/>
            </a:stretch>
          </a:blipFill>
        </p:spPr>
      </p:sp>
      <p:sp>
        <p:nvSpPr>
          <p:cNvPr id="278" name="Shape 278"/>
          <p:cNvSpPr/>
          <p:nvPr/>
        </p:nvSpPr>
        <p:spPr>
          <a:xfrm>
            <a:off x="6777007" y="2214265"/>
            <a:ext cx="1528792" cy="2967334"/>
          </a:xfrm>
          <a:prstGeom prst="rect">
            <a:avLst/>
          </a:prstGeom>
          <a:blipFill>
            <a:blip r:embed="rId4"/>
            <a:stretch>
              <a:fillRect/>
            </a:stretch>
          </a:blipFill>
        </p:spPr>
      </p:sp>
      <p:sp>
        <p:nvSpPr>
          <p:cNvPr id="279" name="Shape 279"/>
          <p:cNvSpPr txBox="1"/>
          <p:nvPr/>
        </p:nvSpPr>
        <p:spPr>
          <a:xfrm>
            <a:off x="609600" y="1828800"/>
            <a:ext cx="226125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Calibri"/>
                <a:ea typeface="Calibri"/>
                <a:cs typeface="Calibri"/>
                <a:sym typeface="Calibri"/>
              </a:rPr>
              <a:t>CYSTIC FIBROSIS</a:t>
            </a:r>
          </a:p>
        </p:txBody>
      </p:sp>
      <p:sp>
        <p:nvSpPr>
          <p:cNvPr id="280" name="Shape 280"/>
          <p:cNvSpPr txBox="1"/>
          <p:nvPr/>
        </p:nvSpPr>
        <p:spPr>
          <a:xfrm>
            <a:off x="3955955" y="1828800"/>
            <a:ext cx="145424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rgbClr val="3F3F3F"/>
                </a:solidFill>
                <a:latin typeface="Calibri"/>
                <a:ea typeface="Calibri"/>
                <a:cs typeface="Calibri"/>
                <a:sym typeface="Calibri"/>
              </a:rPr>
              <a:t>ALBINISM</a:t>
            </a:r>
          </a:p>
        </p:txBody>
      </p:sp>
      <p:sp>
        <p:nvSpPr>
          <p:cNvPr id="281" name="Shape 281"/>
          <p:cNvSpPr txBox="1"/>
          <p:nvPr/>
        </p:nvSpPr>
        <p:spPr>
          <a:xfrm>
            <a:off x="6588189" y="1752600"/>
            <a:ext cx="202241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rgbClr val="3F3F3F"/>
                </a:solidFill>
                <a:latin typeface="Calibri"/>
                <a:ea typeface="Calibri"/>
                <a:cs typeface="Calibri"/>
                <a:sym typeface="Calibri"/>
              </a:rPr>
              <a:t>DWARFISM</a:t>
            </a:r>
          </a:p>
        </p:txBody>
      </p:sp>
      <p:sp>
        <p:nvSpPr>
          <p:cNvPr id="282" name="Shape 282"/>
          <p:cNvSpPr txBox="1"/>
          <p:nvPr/>
        </p:nvSpPr>
        <p:spPr>
          <a:xfrm>
            <a:off x="3581400" y="5112603"/>
            <a:ext cx="2272801"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Calibri"/>
                <a:ea typeface="Calibri"/>
                <a:cs typeface="Calibri"/>
                <a:sym typeface="Calibri"/>
              </a:rPr>
              <a:t>recessive</a:t>
            </a:r>
          </a:p>
          <a:p>
            <a:pPr marL="0" marR="0" lvl="0" indent="0" algn="ctr" rtl="0">
              <a:buSzPct val="25000"/>
              <a:buNone/>
            </a:pPr>
            <a:r>
              <a:rPr lang="en-US" sz="2400" b="1" i="0" u="none" strike="noStrike" cap="none" baseline="0">
                <a:solidFill>
                  <a:schemeClr val="dk1"/>
                </a:solidFill>
                <a:latin typeface="Calibri"/>
                <a:ea typeface="Calibri"/>
                <a:cs typeface="Calibri"/>
                <a:sym typeface="Calibri"/>
              </a:rPr>
              <a:t>chromosome 11</a:t>
            </a:r>
          </a:p>
        </p:txBody>
      </p:sp>
      <p:sp>
        <p:nvSpPr>
          <p:cNvPr id="283" name="Shape 283"/>
          <p:cNvSpPr txBox="1"/>
          <p:nvPr/>
        </p:nvSpPr>
        <p:spPr>
          <a:xfrm>
            <a:off x="6493289" y="5105400"/>
            <a:ext cx="211731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Calibri"/>
                <a:ea typeface="Calibri"/>
                <a:cs typeface="Calibri"/>
                <a:sym typeface="Calibri"/>
              </a:rPr>
              <a:t>dominant</a:t>
            </a:r>
          </a:p>
          <a:p>
            <a:pPr marL="0" marR="0" lvl="0" indent="0" algn="ctr" rtl="0">
              <a:buSzPct val="25000"/>
              <a:buNone/>
            </a:pPr>
            <a:r>
              <a:rPr lang="en-US" sz="2400" b="1" i="0" u="none" strike="noStrike" cap="none" baseline="0">
                <a:solidFill>
                  <a:schemeClr val="dk1"/>
                </a:solidFill>
                <a:latin typeface="Calibri"/>
                <a:ea typeface="Calibri"/>
                <a:cs typeface="Calibri"/>
                <a:sym typeface="Calibri"/>
              </a:rPr>
              <a:t>chromosome 4</a:t>
            </a:r>
          </a:p>
        </p:txBody>
      </p:sp>
      <p:sp>
        <p:nvSpPr>
          <p:cNvPr id="284" name="Shape 284"/>
          <p:cNvSpPr txBox="1"/>
          <p:nvPr/>
        </p:nvSpPr>
        <p:spPr>
          <a:xfrm>
            <a:off x="628777" y="5105400"/>
            <a:ext cx="2082045"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chemeClr val="dk1"/>
                </a:solidFill>
                <a:latin typeface="Calibri"/>
                <a:ea typeface="Calibri"/>
                <a:cs typeface="Calibri"/>
                <a:sym typeface="Calibri"/>
              </a:rPr>
              <a:t>recessive</a:t>
            </a:r>
          </a:p>
          <a:p>
            <a:pPr marL="0" marR="0" lvl="0" indent="0" algn="ctr" rtl="0">
              <a:buSzPct val="25000"/>
              <a:buNone/>
            </a:pPr>
            <a:r>
              <a:rPr lang="en-US" sz="2400" b="1" i="0" u="none" strike="noStrike" cap="none" baseline="0">
                <a:solidFill>
                  <a:schemeClr val="dk1"/>
                </a:solidFill>
                <a:latin typeface="Calibri"/>
                <a:ea typeface="Calibri"/>
                <a:cs typeface="Calibri"/>
                <a:sym typeface="Calibri"/>
              </a:rPr>
              <a:t>chromosome 7</a:t>
            </a:r>
          </a:p>
        </p:txBody>
      </p:sp>
      <p:sp>
        <p:nvSpPr>
          <p:cNvPr id="285" name="Shape 285"/>
          <p:cNvSpPr txBox="1"/>
          <p:nvPr/>
        </p:nvSpPr>
        <p:spPr>
          <a:xfrm>
            <a:off x="457200" y="381000"/>
            <a:ext cx="82296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Genetic disorders are caused by one or more abnormalities in one or more genes.</a:t>
            </a:r>
          </a:p>
        </p:txBody>
      </p:sp>
      <p:sp>
        <p:nvSpPr>
          <p:cNvPr id="2" name="Rectangle 1"/>
          <p:cNvSpPr/>
          <p:nvPr/>
        </p:nvSpPr>
        <p:spPr>
          <a:xfrm>
            <a:off x="326410" y="6477000"/>
            <a:ext cx="2492990" cy="307777"/>
          </a:xfrm>
          <a:prstGeom prst="rect">
            <a:avLst/>
          </a:prstGeom>
        </p:spPr>
        <p:txBody>
          <a:bodyPr wrap="none">
            <a:spAutoFit/>
          </a:bodyPr>
          <a:lstStyle/>
          <a:p>
            <a:r>
              <a:rPr lang="en-US" dirty="0"/>
              <a:t>http://www.doctortipster.com/</a:t>
            </a:r>
          </a:p>
        </p:txBody>
      </p:sp>
      <p:pic>
        <p:nvPicPr>
          <p:cNvPr id="5122" name="Picture 2" descr="http://diseasespictures.com/wp-content/uploads/2013/02/Albinism-7.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463" y="2784158"/>
            <a:ext cx="2289175" cy="1709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1466" y="6481011"/>
            <a:ext cx="2403222" cy="307777"/>
          </a:xfrm>
          <a:prstGeom prst="rect">
            <a:avLst/>
          </a:prstGeom>
        </p:spPr>
        <p:txBody>
          <a:bodyPr wrap="none">
            <a:spAutoFit/>
          </a:bodyPr>
          <a:lstStyle/>
          <a:p>
            <a:r>
              <a:rPr lang="en-US" dirty="0"/>
              <a:t>http://diseasespictures.com/</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5"/>
          <p:cNvSpPr txBox="1"/>
          <p:nvPr/>
        </p:nvSpPr>
        <p:spPr>
          <a:xfrm>
            <a:off x="457200" y="381000"/>
            <a:ext cx="82296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dk1"/>
                </a:solidFill>
                <a:latin typeface="Calibri"/>
                <a:ea typeface="Calibri"/>
                <a:cs typeface="Calibri"/>
                <a:sym typeface="Calibri"/>
              </a:rPr>
              <a:t>Sickle</a:t>
            </a:r>
            <a:r>
              <a:rPr lang="en-US" sz="2800" b="1" i="0" u="none" strike="noStrike" cap="none" dirty="0" smtClean="0">
                <a:solidFill>
                  <a:schemeClr val="dk1"/>
                </a:solidFill>
                <a:latin typeface="Calibri"/>
                <a:ea typeface="Calibri"/>
                <a:cs typeface="Calibri"/>
                <a:sym typeface="Calibri"/>
              </a:rPr>
              <a:t> cell is a recessive disorder.  A mutation occurs in an allele found in chromosome 11.  </a:t>
            </a:r>
            <a:endParaRPr lang="en-US" sz="2800" b="1" i="0" u="none" strike="noStrike" cap="none" baseline="0" dirty="0">
              <a:solidFill>
                <a:schemeClr val="dk1"/>
              </a:solidFill>
              <a:latin typeface="Calibri"/>
              <a:ea typeface="Calibri"/>
              <a:cs typeface="Calibri"/>
              <a:sym typeface="Calibri"/>
            </a:endParaRPr>
          </a:p>
        </p:txBody>
      </p:sp>
      <p:pic>
        <p:nvPicPr>
          <p:cNvPr id="1026" name="Picture 2" descr="http://evolution.berkeley.edu/evolibrary/images/evo/hemomuta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944" y="4866143"/>
            <a:ext cx="3050739" cy="18632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4fa.org/wp-content/uploads/2012/06/what-is-a-chromosome11.png"/>
          <p:cNvPicPr>
            <a:picLocks noChangeAspect="1" noChangeArrowheads="1"/>
          </p:cNvPicPr>
          <p:nvPr/>
        </p:nvPicPr>
        <p:blipFill rotWithShape="1">
          <a:blip r:embed="rId4">
            <a:extLst>
              <a:ext uri="{28A0092B-C50C-407E-A947-70E740481C1C}">
                <a14:useLocalDpi xmlns:a14="http://schemas.microsoft.com/office/drawing/2010/main" val="0"/>
              </a:ext>
            </a:extLst>
          </a:blip>
          <a:srcRect r="18990"/>
          <a:stretch/>
        </p:blipFill>
        <p:spPr bwMode="auto">
          <a:xfrm>
            <a:off x="4953000" y="1315832"/>
            <a:ext cx="3914629" cy="34085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amikshachugh.files.wordpress.com/2010/06/normal-ce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99" y="4775564"/>
            <a:ext cx="3615839" cy="193447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globalstem.com/image/cache/data/Services/Normal-Mouse-karyotype-500x500.jpg"/>
          <p:cNvPicPr>
            <a:picLocks noChangeAspect="1" noChangeArrowheads="1"/>
          </p:cNvPicPr>
          <p:nvPr/>
        </p:nvPicPr>
        <p:blipFill rotWithShape="1">
          <a:blip r:embed="rId6">
            <a:extLst>
              <a:ext uri="{28A0092B-C50C-407E-A947-70E740481C1C}">
                <a14:useLocalDpi xmlns:a14="http://schemas.microsoft.com/office/drawing/2010/main" val="0"/>
              </a:ext>
            </a:extLst>
          </a:blip>
          <a:srcRect t="8985" b="7815"/>
          <a:stretch/>
        </p:blipFill>
        <p:spPr bwMode="auto">
          <a:xfrm>
            <a:off x="662895" y="1335106"/>
            <a:ext cx="3755048" cy="3124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3656772" y="2306743"/>
            <a:ext cx="685800" cy="748591"/>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1861" y="6586926"/>
            <a:ext cx="1854995" cy="246221"/>
          </a:xfrm>
          <a:prstGeom prst="rect">
            <a:avLst/>
          </a:prstGeom>
        </p:spPr>
        <p:txBody>
          <a:bodyPr wrap="none">
            <a:spAutoFit/>
          </a:bodyPr>
          <a:lstStyle/>
          <a:p>
            <a:r>
              <a:rPr lang="en-US" sz="1000" dirty="0">
                <a:latin typeface="Calibri" panose="020F0502020204030204" pitchFamily="34" charset="0"/>
              </a:rPr>
              <a:t>http://igbiologyy.blogspot.com/</a:t>
            </a:r>
          </a:p>
        </p:txBody>
      </p:sp>
      <p:sp>
        <p:nvSpPr>
          <p:cNvPr id="3" name="Rectangle 2"/>
          <p:cNvSpPr/>
          <p:nvPr/>
        </p:nvSpPr>
        <p:spPr>
          <a:xfrm>
            <a:off x="-37863" y="6592288"/>
            <a:ext cx="1279517" cy="276999"/>
          </a:xfrm>
          <a:prstGeom prst="rect">
            <a:avLst/>
          </a:prstGeom>
        </p:spPr>
        <p:txBody>
          <a:bodyPr wrap="none">
            <a:spAutoFit/>
          </a:bodyPr>
          <a:lstStyle/>
          <a:p>
            <a:r>
              <a:rPr lang="en-US" sz="1200" dirty="0"/>
              <a:t>http://hcbb.com/</a:t>
            </a:r>
          </a:p>
        </p:txBody>
      </p:sp>
      <p:sp>
        <p:nvSpPr>
          <p:cNvPr id="4" name="Rectangle 3"/>
          <p:cNvSpPr/>
          <p:nvPr/>
        </p:nvSpPr>
        <p:spPr>
          <a:xfrm>
            <a:off x="0" y="4439095"/>
            <a:ext cx="2063385" cy="276999"/>
          </a:xfrm>
          <a:prstGeom prst="rect">
            <a:avLst/>
          </a:prstGeom>
        </p:spPr>
        <p:txBody>
          <a:bodyPr wrap="none">
            <a:spAutoFit/>
          </a:bodyPr>
          <a:lstStyle/>
          <a:p>
            <a:r>
              <a:rPr lang="en-US" sz="1200" dirty="0"/>
              <a:t>http://www.globalstem.com/</a:t>
            </a:r>
          </a:p>
        </p:txBody>
      </p:sp>
      <p:sp>
        <p:nvSpPr>
          <p:cNvPr id="5" name="Rectangle 4"/>
          <p:cNvSpPr/>
          <p:nvPr/>
        </p:nvSpPr>
        <p:spPr>
          <a:xfrm>
            <a:off x="6471416" y="1295055"/>
            <a:ext cx="2744662" cy="276999"/>
          </a:xfrm>
          <a:prstGeom prst="rect">
            <a:avLst/>
          </a:prstGeom>
        </p:spPr>
        <p:txBody>
          <a:bodyPr wrap="none">
            <a:spAutoFit/>
          </a:bodyPr>
          <a:lstStyle/>
          <a:p>
            <a:r>
              <a:rPr lang="en-US" sz="1200" dirty="0"/>
              <a:t>https://quantumtunnel.wordpress.com</a:t>
            </a:r>
          </a:p>
        </p:txBody>
      </p:sp>
    </p:spTree>
    <p:extLst>
      <p:ext uri="{BB962C8B-B14F-4D97-AF65-F5344CB8AC3E}">
        <p14:creationId xmlns:p14="http://schemas.microsoft.com/office/powerpoint/2010/main" val="470563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381000"/>
            <a:ext cx="91439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dirty="0">
                <a:solidFill>
                  <a:schemeClr val="dk1"/>
                </a:solidFill>
                <a:latin typeface="Calibri"/>
                <a:ea typeface="Calibri"/>
                <a:cs typeface="Calibri"/>
                <a:sym typeface="Calibri"/>
              </a:rPr>
              <a:t>PREVIOUSLY…</a:t>
            </a:r>
          </a:p>
        </p:txBody>
      </p:sp>
      <p:pic>
        <p:nvPicPr>
          <p:cNvPr id="1026" name="Picture 2" descr="http://academic.pgcc.edu/~kroberts/Lecture/Chapter%207/07-07_CentralDogma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580" y="999622"/>
            <a:ext cx="6674220" cy="5326332"/>
          </a:xfrm>
          <a:prstGeom prst="rect">
            <a:avLst/>
          </a:prstGeom>
          <a:noFill/>
          <a:extLst>
            <a:ext uri="{909E8E84-426E-40DD-AFC4-6F175D3DCCD1}">
              <a14:hiddenFill xmlns:a14="http://schemas.microsoft.com/office/drawing/2010/main">
                <a:solidFill>
                  <a:srgbClr val="FFFFFF"/>
                </a:solidFill>
              </a14:hiddenFill>
            </a:ext>
          </a:extLst>
        </p:spPr>
      </p:pic>
      <p:sp>
        <p:nvSpPr>
          <p:cNvPr id="100" name="Shape 100"/>
          <p:cNvSpPr txBox="1"/>
          <p:nvPr/>
        </p:nvSpPr>
        <p:spPr>
          <a:xfrm>
            <a:off x="0" y="4267200"/>
            <a:ext cx="3058913" cy="113877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rgbClr val="00B050"/>
                </a:solidFill>
                <a:latin typeface="Calibri"/>
                <a:ea typeface="Calibri"/>
                <a:cs typeface="Calibri"/>
                <a:sym typeface="Calibri"/>
              </a:rPr>
              <a:t>PROTEINS</a:t>
            </a:r>
          </a:p>
          <a:p>
            <a:pPr marL="0" marR="0" lvl="0" indent="0" algn="ctr" rtl="0">
              <a:buSzPct val="25000"/>
              <a:buNone/>
            </a:pPr>
            <a:r>
              <a:rPr lang="en-US" sz="2400" b="1" i="0" u="none" strike="noStrike" cap="none" baseline="0" dirty="0">
                <a:solidFill>
                  <a:schemeClr val="dk1"/>
                </a:solidFill>
                <a:latin typeface="Calibri"/>
                <a:ea typeface="Calibri"/>
                <a:cs typeface="Calibri"/>
                <a:sym typeface="Calibri"/>
              </a:rPr>
              <a:t>(active cell machinery)</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143000" y="1447800"/>
            <a:ext cx="3047999" cy="2340867"/>
          </a:xfrm>
          <a:prstGeom prst="rect">
            <a:avLst/>
          </a:prstGeom>
          <a:blipFill>
            <a:blip r:embed="rId3"/>
            <a:stretch>
              <a:fillRect/>
            </a:stretch>
          </a:blipFill>
        </p:spPr>
      </p:sp>
      <p:sp>
        <p:nvSpPr>
          <p:cNvPr id="106" name="Shape 106"/>
          <p:cNvSpPr/>
          <p:nvPr/>
        </p:nvSpPr>
        <p:spPr>
          <a:xfrm>
            <a:off x="5029200" y="1371600"/>
            <a:ext cx="3480283" cy="2895600"/>
          </a:xfrm>
          <a:prstGeom prst="rect">
            <a:avLst/>
          </a:prstGeom>
          <a:blipFill>
            <a:blip r:embed="rId4"/>
            <a:stretch>
              <a:fillRect/>
            </a:stretch>
          </a:blipFill>
        </p:spPr>
      </p:sp>
      <p:sp>
        <p:nvSpPr>
          <p:cNvPr id="107" name="Shape 107"/>
          <p:cNvSpPr txBox="1"/>
          <p:nvPr/>
        </p:nvSpPr>
        <p:spPr>
          <a:xfrm>
            <a:off x="914400" y="496669"/>
            <a:ext cx="73152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i="0" u="none" strike="noStrike" cap="none" baseline="0" dirty="0" smtClean="0">
                <a:solidFill>
                  <a:schemeClr val="dk1"/>
                </a:solidFill>
                <a:latin typeface="Calibri"/>
                <a:ea typeface="Calibri"/>
                <a:cs typeface="Calibri"/>
                <a:sym typeface="Calibri"/>
              </a:rPr>
              <a:t>OUR GOAL:  to</a:t>
            </a:r>
            <a:r>
              <a:rPr lang="en-US" sz="3600" b="1" i="0" u="none" strike="noStrike" cap="none" dirty="0" smtClean="0">
                <a:solidFill>
                  <a:schemeClr val="dk1"/>
                </a:solidFill>
                <a:latin typeface="Calibri"/>
                <a:ea typeface="Calibri"/>
                <a:cs typeface="Calibri"/>
                <a:sym typeface="Calibri"/>
              </a:rPr>
              <a:t> understand sickle cell</a:t>
            </a:r>
            <a:endParaRPr lang="en-US" sz="3600" b="1" i="0" u="none" strike="noStrike" cap="none" baseline="0" dirty="0">
              <a:solidFill>
                <a:schemeClr val="dk1"/>
              </a:solidFill>
              <a:latin typeface="Calibri"/>
              <a:ea typeface="Calibri"/>
              <a:cs typeface="Calibri"/>
              <a:sym typeface="Calibri"/>
            </a:endParaRPr>
          </a:p>
        </p:txBody>
      </p:sp>
      <p:grpSp>
        <p:nvGrpSpPr>
          <p:cNvPr id="108" name="Shape 108"/>
          <p:cNvGrpSpPr/>
          <p:nvPr/>
        </p:nvGrpSpPr>
        <p:grpSpPr>
          <a:xfrm>
            <a:off x="6096000" y="4876800"/>
            <a:ext cx="1824507" cy="1295399"/>
            <a:chOff x="6934200" y="4800600"/>
            <a:chExt cx="1824507" cy="1295399"/>
          </a:xfrm>
        </p:grpSpPr>
        <p:sp>
          <p:nvSpPr>
            <p:cNvPr id="109" name="Shape 109"/>
            <p:cNvSpPr/>
            <p:nvPr/>
          </p:nvSpPr>
          <p:spPr>
            <a:xfrm>
              <a:off x="6934200" y="4800600"/>
              <a:ext cx="1824507" cy="1295399"/>
            </a:xfrm>
            <a:prstGeom prst="rect">
              <a:avLst/>
            </a:prstGeom>
            <a:blipFill>
              <a:blip r:embed="rId5"/>
              <a:stretch>
                <a:fillRect/>
              </a:stretch>
            </a:blipFill>
          </p:spPr>
        </p:sp>
        <p:sp>
          <p:nvSpPr>
            <p:cNvPr id="110" name="Shape 110"/>
            <p:cNvSpPr txBox="1"/>
            <p:nvPr/>
          </p:nvSpPr>
          <p:spPr>
            <a:xfrm>
              <a:off x="7086600" y="5486400"/>
              <a:ext cx="8835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a sickle</a:t>
              </a:r>
            </a:p>
          </p:txBody>
        </p:sp>
      </p:grpSp>
      <p:sp>
        <p:nvSpPr>
          <p:cNvPr id="111" name="Shape 111"/>
          <p:cNvSpPr/>
          <p:nvPr/>
        </p:nvSpPr>
        <p:spPr>
          <a:xfrm>
            <a:off x="1371600" y="4343400"/>
            <a:ext cx="3352799" cy="2280072"/>
          </a:xfrm>
          <a:prstGeom prst="rect">
            <a:avLst/>
          </a:prstGeom>
          <a:blipFill>
            <a:blip r:embed="rId6"/>
            <a:stretch>
              <a:fillRect/>
            </a:stretch>
          </a:blipFill>
        </p:spPr>
      </p:sp>
      <p:sp>
        <p:nvSpPr>
          <p:cNvPr id="9" name="Rectangle 8"/>
          <p:cNvSpPr/>
          <p:nvPr/>
        </p:nvSpPr>
        <p:spPr>
          <a:xfrm>
            <a:off x="304800" y="3944778"/>
            <a:ext cx="1452642" cy="246221"/>
          </a:xfrm>
          <a:prstGeom prst="rect">
            <a:avLst/>
          </a:prstGeom>
        </p:spPr>
        <p:txBody>
          <a:bodyPr wrap="none">
            <a:spAutoFit/>
          </a:bodyPr>
          <a:lstStyle/>
          <a:p>
            <a:r>
              <a:rPr lang="en-US" sz="1000" dirty="0">
                <a:latin typeface="Calibri" panose="020F0502020204030204" pitchFamily="34" charset="0"/>
              </a:rPr>
              <a:t>https://en.wikipedia.org</a:t>
            </a:r>
          </a:p>
        </p:txBody>
      </p:sp>
    </p:spTree>
    <p:extLst>
      <p:ext uri="{BB962C8B-B14F-4D97-AF65-F5344CB8AC3E}">
        <p14:creationId xmlns:p14="http://schemas.microsoft.com/office/powerpoint/2010/main" val="219884466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2410946" y="2325468"/>
            <a:ext cx="4258473"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7200" b="1" i="0" u="none" strike="noStrike" cap="none" baseline="0">
                <a:solidFill>
                  <a:schemeClr val="dk1"/>
                </a:solidFill>
                <a:latin typeface="Calibri"/>
                <a:ea typeface="Calibri"/>
                <a:cs typeface="Calibri"/>
                <a:sym typeface="Calibri"/>
              </a:rPr>
              <a:t>LESSON #3</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4495800" y="5334000"/>
            <a:ext cx="335188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a:solidFill>
                  <a:schemeClr val="dk1"/>
                </a:solidFill>
                <a:latin typeface="Calibri"/>
                <a:ea typeface="Calibri"/>
                <a:cs typeface="Calibri"/>
                <a:sym typeface="Calibri"/>
              </a:rPr>
              <a:t>GAMETES (SEX CELLS)</a:t>
            </a:r>
          </a:p>
        </p:txBody>
      </p:sp>
      <p:sp>
        <p:nvSpPr>
          <p:cNvPr id="125" name="Shape 125"/>
          <p:cNvSpPr/>
          <p:nvPr/>
        </p:nvSpPr>
        <p:spPr>
          <a:xfrm rot="5400000">
            <a:off x="1295400" y="3546764"/>
            <a:ext cx="914400" cy="2743200"/>
          </a:xfrm>
          <a:prstGeom prst="rightBrace">
            <a:avLst>
              <a:gd name="adj1" fmla="val 8333"/>
              <a:gd name="adj2" fmla="val 50000"/>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26" name="Shape 126"/>
          <p:cNvSpPr txBox="1"/>
          <p:nvPr/>
        </p:nvSpPr>
        <p:spPr>
          <a:xfrm>
            <a:off x="480542" y="5299364"/>
            <a:ext cx="3358468"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a:solidFill>
                  <a:schemeClr val="dk1"/>
                </a:solidFill>
                <a:latin typeface="Calibri"/>
                <a:ea typeface="Calibri"/>
                <a:cs typeface="Calibri"/>
                <a:sym typeface="Calibri"/>
              </a:rPr>
              <a:t>SOMATIC CELLS</a:t>
            </a:r>
          </a:p>
        </p:txBody>
      </p:sp>
      <p:sp>
        <p:nvSpPr>
          <p:cNvPr id="127" name="Shape 127"/>
          <p:cNvSpPr txBox="1"/>
          <p:nvPr/>
        </p:nvSpPr>
        <p:spPr>
          <a:xfrm>
            <a:off x="381000" y="5908964"/>
            <a:ext cx="291894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dirty="0">
                <a:solidFill>
                  <a:schemeClr val="dk1"/>
                </a:solidFill>
                <a:latin typeface="Calibri"/>
                <a:ea typeface="Calibri"/>
                <a:cs typeface="Calibri"/>
                <a:sym typeface="Calibri"/>
              </a:rPr>
              <a:t>23 PAIRS OF CHROMOSOMES</a:t>
            </a:r>
          </a:p>
          <a:p>
            <a:pPr marL="0" marR="0" lvl="0" indent="0" algn="ctr" rtl="0">
              <a:buSzPct val="25000"/>
              <a:buNone/>
            </a:pPr>
            <a:r>
              <a:rPr lang="en-US" sz="1800" b="0" i="0" u="none" strike="noStrike" cap="none" baseline="0" dirty="0" smtClean="0">
                <a:solidFill>
                  <a:schemeClr val="dk1"/>
                </a:solidFill>
                <a:latin typeface="Calibri"/>
                <a:ea typeface="Calibri"/>
                <a:cs typeface="Calibri"/>
                <a:sym typeface="Calibri"/>
              </a:rPr>
              <a:t>(</a:t>
            </a:r>
            <a:r>
              <a:rPr lang="en-US" sz="1800" b="0" i="0" u="none" strike="noStrike" cap="none" baseline="0" dirty="0">
                <a:solidFill>
                  <a:schemeClr val="dk1"/>
                </a:solidFill>
                <a:latin typeface="Calibri"/>
                <a:ea typeface="Calibri"/>
                <a:cs typeface="Calibri"/>
                <a:sym typeface="Calibri"/>
              </a:rPr>
              <a:t>46 CHROMOSOMES</a:t>
            </a:r>
            <a:r>
              <a:rPr lang="en-US" sz="1800" b="0" i="0" u="none" strike="noStrike" cap="none" baseline="0" dirty="0" smtClean="0">
                <a:solidFill>
                  <a:schemeClr val="dk1"/>
                </a:solidFill>
                <a:latin typeface="Calibri"/>
                <a:ea typeface="Calibri"/>
                <a:cs typeface="Calibri"/>
                <a:sym typeface="Calibri"/>
              </a:rPr>
              <a:t>)</a:t>
            </a:r>
          </a:p>
          <a:p>
            <a:pPr algn="ctr">
              <a:buSzPct val="25000"/>
            </a:pPr>
            <a:r>
              <a:rPr lang="en-US" sz="1800" dirty="0">
                <a:solidFill>
                  <a:schemeClr val="dk1"/>
                </a:solidFill>
                <a:latin typeface="Calibri"/>
                <a:ea typeface="Calibri"/>
                <a:cs typeface="Calibri"/>
                <a:sym typeface="Calibri"/>
              </a:rPr>
              <a:t>DIPLOID</a:t>
            </a:r>
          </a:p>
          <a:p>
            <a:pPr marL="0" marR="0" lvl="0" indent="0" algn="ctr" rtl="0">
              <a:buSzPct val="25000"/>
              <a:buNone/>
            </a:pPr>
            <a:endParaRPr lang="en-US" sz="1800" b="0" i="0" u="none" strike="noStrike" cap="none" baseline="0" dirty="0">
              <a:solidFill>
                <a:schemeClr val="dk1"/>
              </a:solidFill>
              <a:latin typeface="Calibri"/>
              <a:ea typeface="Calibri"/>
              <a:cs typeface="Calibri"/>
              <a:sym typeface="Calibri"/>
            </a:endParaRPr>
          </a:p>
        </p:txBody>
      </p:sp>
      <p:sp>
        <p:nvSpPr>
          <p:cNvPr id="128" name="Shape 128"/>
          <p:cNvSpPr txBox="1"/>
          <p:nvPr/>
        </p:nvSpPr>
        <p:spPr>
          <a:xfrm>
            <a:off x="5089324" y="5754469"/>
            <a:ext cx="203485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23 CHROMOSOMES</a:t>
            </a:r>
          </a:p>
          <a:p>
            <a:pPr marL="0" marR="0" lvl="0" indent="0" algn="ctr" rtl="0">
              <a:buSzPct val="25000"/>
              <a:buNone/>
            </a:pPr>
            <a:r>
              <a:rPr lang="en-US" sz="1800" b="0" i="0" u="none" strike="noStrike" cap="none" baseline="0">
                <a:solidFill>
                  <a:schemeClr val="dk1"/>
                </a:solidFill>
                <a:latin typeface="Calibri"/>
                <a:ea typeface="Calibri"/>
                <a:cs typeface="Calibri"/>
                <a:sym typeface="Calibri"/>
              </a:rPr>
              <a:t>HAPLOID</a:t>
            </a:r>
          </a:p>
        </p:txBody>
      </p:sp>
      <p:sp>
        <p:nvSpPr>
          <p:cNvPr id="2" name="Rectangle 1"/>
          <p:cNvSpPr/>
          <p:nvPr/>
        </p:nvSpPr>
        <p:spPr>
          <a:xfrm>
            <a:off x="5506923" y="6569056"/>
            <a:ext cx="3637077" cy="307777"/>
          </a:xfrm>
          <a:prstGeom prst="rect">
            <a:avLst/>
          </a:prstGeom>
        </p:spPr>
        <p:txBody>
          <a:bodyPr wrap="square">
            <a:spAutoFit/>
          </a:bodyPr>
          <a:lstStyle/>
          <a:p>
            <a:r>
              <a:rPr lang="en-US" dirty="0"/>
              <a:t>http://64.40.115.136.van.ca.siteprotect.com/</a:t>
            </a:r>
          </a:p>
        </p:txBody>
      </p:sp>
      <p:pic>
        <p:nvPicPr>
          <p:cNvPr id="2052" name="Picture 4" descr="http://64.40.115.138/file/lu/6/52235/NTIyMzV9K3szNjMyMjA=.jpg?downloa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 y="533400"/>
            <a:ext cx="8190959" cy="411480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25"/>
          <p:cNvSpPr/>
          <p:nvPr/>
        </p:nvSpPr>
        <p:spPr>
          <a:xfrm rot="5400000">
            <a:off x="5486400" y="3581400"/>
            <a:ext cx="914400" cy="2743200"/>
          </a:xfrm>
          <a:prstGeom prst="rightBrace">
            <a:avLst>
              <a:gd name="adj1" fmla="val 8333"/>
              <a:gd name="adj2" fmla="val 50000"/>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3074" name="Picture 2" descr="https://oikos2011.files.wordpress.com/2011/05/mitos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620000" cy="2771776"/>
          </a:xfrm>
          <a:prstGeom prst="rect">
            <a:avLst/>
          </a:prstGeom>
          <a:noFill/>
          <a:extLst>
            <a:ext uri="{909E8E84-426E-40DD-AFC4-6F175D3DCCD1}">
              <a14:hiddenFill xmlns:a14="http://schemas.microsoft.com/office/drawing/2010/main">
                <a:solidFill>
                  <a:srgbClr val="FFFFFF"/>
                </a:solidFill>
              </a14:hiddenFill>
            </a:ext>
          </a:extLst>
        </p:spPr>
      </p:pic>
      <p:sp>
        <p:nvSpPr>
          <p:cNvPr id="134" name="Shape 134"/>
          <p:cNvSpPr txBox="1"/>
          <p:nvPr/>
        </p:nvSpPr>
        <p:spPr>
          <a:xfrm>
            <a:off x="3639714" y="381000"/>
            <a:ext cx="1800942"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MITOSIS</a:t>
            </a:r>
          </a:p>
        </p:txBody>
      </p:sp>
      <p:sp>
        <p:nvSpPr>
          <p:cNvPr id="135" name="Shape 135"/>
          <p:cNvSpPr txBox="1"/>
          <p:nvPr/>
        </p:nvSpPr>
        <p:spPr>
          <a:xfrm>
            <a:off x="0" y="2173069"/>
            <a:ext cx="22098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dirty="0">
                <a:solidFill>
                  <a:schemeClr val="dk1"/>
                </a:solidFill>
                <a:latin typeface="Calibri"/>
                <a:ea typeface="Calibri"/>
                <a:cs typeface="Calibri"/>
                <a:sym typeface="Calibri"/>
              </a:rPr>
              <a:t>23 PAIRS IN HUMANS</a:t>
            </a:r>
          </a:p>
        </p:txBody>
      </p:sp>
      <p:sp>
        <p:nvSpPr>
          <p:cNvPr id="136" name="Shape 136"/>
          <p:cNvSpPr txBox="1"/>
          <p:nvPr/>
        </p:nvSpPr>
        <p:spPr>
          <a:xfrm>
            <a:off x="609600" y="3821668"/>
            <a:ext cx="1143000"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Calibri"/>
                <a:ea typeface="Calibri"/>
                <a:cs typeface="Calibri"/>
                <a:sym typeface="Calibri"/>
              </a:rPr>
              <a:t>diploid</a:t>
            </a:r>
          </a:p>
        </p:txBody>
      </p:sp>
      <p:sp>
        <p:nvSpPr>
          <p:cNvPr id="2" name="Rectangle 1"/>
          <p:cNvSpPr/>
          <p:nvPr/>
        </p:nvSpPr>
        <p:spPr>
          <a:xfrm>
            <a:off x="228600" y="6040219"/>
            <a:ext cx="2800767" cy="307777"/>
          </a:xfrm>
          <a:prstGeom prst="rect">
            <a:avLst/>
          </a:prstGeom>
        </p:spPr>
        <p:txBody>
          <a:bodyPr wrap="none">
            <a:spAutoFit/>
          </a:bodyPr>
          <a:lstStyle/>
          <a:p>
            <a:r>
              <a:rPr lang="en-US" dirty="0"/>
              <a:t>https://oikos2011.wordpress.com</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a:off x="-49335" y="152400"/>
            <a:ext cx="6739779" cy="1447800"/>
          </a:xfrm>
          <a:prstGeom prst="rect">
            <a:avLst/>
          </a:prstGeom>
          <a:noFill/>
          <a:ln>
            <a:noFill/>
          </a:ln>
        </p:spPr>
        <p:txBody>
          <a:bodyPr lIns="91425" tIns="91425" rIns="91425" bIns="91425" anchor="ctr" anchorCtr="0">
            <a:noAutofit/>
          </a:bodyPr>
          <a:lstStyle/>
          <a:p>
            <a:endParaRPr/>
          </a:p>
        </p:txBody>
      </p:sp>
      <p:sp>
        <p:nvSpPr>
          <p:cNvPr id="143" name="Shape 143"/>
          <p:cNvSpPr txBox="1"/>
          <p:nvPr/>
        </p:nvSpPr>
        <p:spPr>
          <a:xfrm>
            <a:off x="0" y="76200"/>
            <a:ext cx="29717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Mitosis:</a:t>
            </a:r>
          </a:p>
        </p:txBody>
      </p:sp>
      <p:sp>
        <p:nvSpPr>
          <p:cNvPr id="144" name="Shape 144"/>
          <p:cNvSpPr/>
          <p:nvPr/>
        </p:nvSpPr>
        <p:spPr>
          <a:xfrm rot="5400000">
            <a:off x="-393639" y="2603439"/>
            <a:ext cx="3758707" cy="2819029"/>
          </a:xfrm>
          <a:prstGeom prst="rect">
            <a:avLst/>
          </a:prstGeom>
          <a:blipFill>
            <a:blip r:embed="rId3"/>
            <a:stretch>
              <a:fillRect/>
            </a:stretch>
          </a:blipFill>
        </p:spPr>
      </p:sp>
      <p:sp>
        <p:nvSpPr>
          <p:cNvPr id="145" name="Shape 145"/>
          <p:cNvSpPr/>
          <p:nvPr/>
        </p:nvSpPr>
        <p:spPr>
          <a:xfrm rot="5400000">
            <a:off x="2872802" y="2494482"/>
            <a:ext cx="3839975" cy="2879981"/>
          </a:xfrm>
          <a:prstGeom prst="rect">
            <a:avLst/>
          </a:prstGeom>
          <a:blipFill>
            <a:blip r:embed="rId4"/>
            <a:stretch>
              <a:fillRect/>
            </a:stretch>
          </a:blipFill>
        </p:spPr>
      </p:sp>
      <p:sp>
        <p:nvSpPr>
          <p:cNvPr id="146" name="Shape 146"/>
          <p:cNvSpPr/>
          <p:nvPr/>
        </p:nvSpPr>
        <p:spPr>
          <a:xfrm>
            <a:off x="6690443" y="2133600"/>
            <a:ext cx="2463585" cy="1931429"/>
          </a:xfrm>
          <a:prstGeom prst="rect">
            <a:avLst/>
          </a:prstGeom>
          <a:noFill/>
          <a:ln>
            <a:noFill/>
          </a:ln>
        </p:spPr>
        <p:txBody>
          <a:bodyPr lIns="91425" tIns="91425" rIns="91425" bIns="91425" anchor="ctr" anchorCtr="0">
            <a:noAutofit/>
          </a:bodyPr>
          <a:lstStyle/>
          <a:p>
            <a:endParaRPr/>
          </a:p>
        </p:txBody>
      </p:sp>
      <p:sp>
        <p:nvSpPr>
          <p:cNvPr id="147" name="Shape 147"/>
          <p:cNvSpPr/>
          <p:nvPr/>
        </p:nvSpPr>
        <p:spPr>
          <a:xfrm>
            <a:off x="6705600" y="4012169"/>
            <a:ext cx="2463585" cy="1931429"/>
          </a:xfrm>
          <a:prstGeom prst="rect">
            <a:avLst/>
          </a:prstGeom>
          <a:noFill/>
          <a:ln>
            <a:noFill/>
          </a:ln>
        </p:spPr>
        <p:txBody>
          <a:bodyPr lIns="91425" tIns="91425" rIns="91425" bIns="91425" anchor="ctr" anchorCtr="0">
            <a:noAutofit/>
          </a:bodyPr>
          <a:lstStyle/>
          <a:p>
            <a:endParaRPr/>
          </a:p>
        </p:txBody>
      </p:sp>
      <p:sp>
        <p:nvSpPr>
          <p:cNvPr id="148" name="Shape 148"/>
          <p:cNvSpPr txBox="1"/>
          <p:nvPr/>
        </p:nvSpPr>
        <p:spPr>
          <a:xfrm>
            <a:off x="482545" y="6228571"/>
            <a:ext cx="84582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alibri"/>
                <a:ea typeface="Calibri"/>
                <a:cs typeface="Calibri"/>
                <a:sym typeface="Calibri"/>
              </a:rPr>
              <a:t>         METAPHASE                                          ANAPHASE                                      TELOPHASE</a:t>
            </a:r>
          </a:p>
        </p:txBody>
      </p:sp>
      <p:pic>
        <p:nvPicPr>
          <p:cNvPr id="1026" name="Picture 1"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899" y="152400"/>
            <a:ext cx="6451493" cy="203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Picture1"/>
          <p:cNvPicPr>
            <a:picLocks noChangeAspect="1" noChangeArrowheads="1"/>
          </p:cNvPicPr>
          <p:nvPr/>
        </p:nvPicPr>
        <p:blipFill rotWithShape="1">
          <a:blip r:embed="rId5">
            <a:extLst>
              <a:ext uri="{28A0092B-C50C-407E-A947-70E740481C1C}">
                <a14:useLocalDpi xmlns:a14="http://schemas.microsoft.com/office/drawing/2010/main" val="0"/>
              </a:ext>
            </a:extLst>
          </a:blip>
          <a:srcRect l="66733"/>
          <a:stretch/>
        </p:blipFill>
        <p:spPr bwMode="auto">
          <a:xfrm>
            <a:off x="7027485" y="2456806"/>
            <a:ext cx="1809149" cy="171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Picture1"/>
          <p:cNvPicPr>
            <a:picLocks noChangeAspect="1" noChangeArrowheads="1"/>
          </p:cNvPicPr>
          <p:nvPr/>
        </p:nvPicPr>
        <p:blipFill rotWithShape="1">
          <a:blip r:embed="rId5">
            <a:extLst>
              <a:ext uri="{28A0092B-C50C-407E-A947-70E740481C1C}">
                <a14:useLocalDpi xmlns:a14="http://schemas.microsoft.com/office/drawing/2010/main" val="0"/>
              </a:ext>
            </a:extLst>
          </a:blip>
          <a:srcRect l="66733"/>
          <a:stretch/>
        </p:blipFill>
        <p:spPr bwMode="auto">
          <a:xfrm>
            <a:off x="7010400" y="4133206"/>
            <a:ext cx="1826235" cy="173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7485" y="2256708"/>
            <a:ext cx="6450013"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330" y="4191809"/>
            <a:ext cx="6450013"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3294453" y="381000"/>
            <a:ext cx="2491451"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Calibri"/>
                <a:ea typeface="Calibri"/>
                <a:cs typeface="Calibri"/>
                <a:sym typeface="Calibri"/>
              </a:rPr>
              <a:t>ACTIVITY #1</a:t>
            </a:r>
          </a:p>
          <a:p>
            <a:pPr marL="0" marR="0" lvl="0" indent="0" algn="ctr" rtl="0">
              <a:buSzPct val="25000"/>
              <a:buNone/>
            </a:pPr>
            <a:r>
              <a:rPr lang="en-US" sz="3600" b="1" i="0" u="none" strike="noStrike" cap="none" baseline="0">
                <a:solidFill>
                  <a:schemeClr val="dk1"/>
                </a:solidFill>
                <a:latin typeface="Calibri"/>
                <a:ea typeface="Calibri"/>
                <a:cs typeface="Calibri"/>
                <a:sym typeface="Calibri"/>
              </a:rPr>
              <a:t>MITOSIS</a:t>
            </a:r>
          </a:p>
        </p:txBody>
      </p:sp>
      <p:sp>
        <p:nvSpPr>
          <p:cNvPr id="154" name="Shape 154"/>
          <p:cNvSpPr/>
          <p:nvPr/>
        </p:nvSpPr>
        <p:spPr>
          <a:xfrm>
            <a:off x="0" y="1713638"/>
            <a:ext cx="4572000" cy="17543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In plants, roots continue to grow as they search for water and nutrients. </a:t>
            </a:r>
          </a:p>
          <a:p>
            <a:endParaRPr lang="en-US" sz="18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These regions of growth are useful for studying mitosis because at any given time, you can find cells that are undergoing mitosis. </a:t>
            </a:r>
          </a:p>
        </p:txBody>
      </p:sp>
      <p:sp>
        <p:nvSpPr>
          <p:cNvPr id="155" name="Shape 155"/>
          <p:cNvSpPr/>
          <p:nvPr/>
        </p:nvSpPr>
        <p:spPr>
          <a:xfrm>
            <a:off x="6172200" y="304800"/>
            <a:ext cx="2171699" cy="3781425"/>
          </a:xfrm>
          <a:prstGeom prst="rect">
            <a:avLst/>
          </a:prstGeom>
          <a:blipFill>
            <a:blip r:embed="rId3"/>
            <a:stretch>
              <a:fillRect/>
            </a:stretch>
          </a:blipFill>
        </p:spPr>
      </p:sp>
      <p:sp>
        <p:nvSpPr>
          <p:cNvPr id="156" name="Shape 156"/>
          <p:cNvSpPr/>
          <p:nvPr/>
        </p:nvSpPr>
        <p:spPr>
          <a:xfrm>
            <a:off x="6629400" y="1524000"/>
            <a:ext cx="1524000" cy="990599"/>
          </a:xfrm>
          <a:prstGeom prst="rect">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cxnSp>
        <p:nvCxnSpPr>
          <p:cNvPr id="157" name="Shape 157"/>
          <p:cNvCxnSpPr/>
          <p:nvPr/>
        </p:nvCxnSpPr>
        <p:spPr>
          <a:xfrm flipH="1">
            <a:off x="3505200" y="1524000"/>
            <a:ext cx="3200399" cy="2514599"/>
          </a:xfrm>
          <a:prstGeom prst="straightConnector1">
            <a:avLst/>
          </a:prstGeom>
          <a:noFill/>
          <a:ln w="9525" cap="flat">
            <a:solidFill>
              <a:schemeClr val="dk1"/>
            </a:solidFill>
            <a:prstDash val="solid"/>
            <a:round/>
            <a:headEnd type="none" w="med" len="med"/>
            <a:tailEnd type="none" w="med" len="med"/>
          </a:ln>
        </p:spPr>
      </p:cxnSp>
      <p:cxnSp>
        <p:nvCxnSpPr>
          <p:cNvPr id="158" name="Shape 158"/>
          <p:cNvCxnSpPr/>
          <p:nvPr/>
        </p:nvCxnSpPr>
        <p:spPr>
          <a:xfrm flipH="1">
            <a:off x="6857999" y="1600200"/>
            <a:ext cx="1295400" cy="2438399"/>
          </a:xfrm>
          <a:prstGeom prst="straightConnector1">
            <a:avLst/>
          </a:prstGeom>
          <a:noFill/>
          <a:ln w="9525" cap="flat">
            <a:solidFill>
              <a:schemeClr val="dk1"/>
            </a:solidFill>
            <a:prstDash val="solid"/>
            <a:round/>
            <a:headEnd type="none" w="med" len="med"/>
            <a:tailEnd type="none" w="med" len="med"/>
          </a:ln>
        </p:spPr>
      </p:cxnSp>
      <p:sp>
        <p:nvSpPr>
          <p:cNvPr id="160" name="Shape 160"/>
          <p:cNvSpPr/>
          <p:nvPr/>
        </p:nvSpPr>
        <p:spPr>
          <a:xfrm>
            <a:off x="-228600" y="4724400"/>
            <a:ext cx="3505200" cy="646331"/>
          </a:xfrm>
          <a:prstGeom prst="rect">
            <a:avLst/>
          </a:prstGeom>
          <a:noFill/>
          <a:ln>
            <a:noFill/>
          </a:ln>
        </p:spPr>
        <p:txBody>
          <a:bodyPr lIns="91425" tIns="45700" rIns="91425" bIns="45700" anchor="t" anchorCtr="0">
            <a:noAutofit/>
          </a:bodyPr>
          <a:lstStyle/>
          <a:p>
            <a:pPr marL="800100" marR="0" lvl="1" indent="-342900" algn="l" rtl="0">
              <a:spcBef>
                <a:spcPts val="0"/>
              </a:spcBef>
              <a:buSzPct val="25000"/>
              <a:buNone/>
            </a:pPr>
            <a:r>
              <a:rPr lang="en-US" sz="1800" b="1" i="1" u="none" strike="noStrike" cap="none" baseline="0">
                <a:solidFill>
                  <a:srgbClr val="FF0000"/>
                </a:solidFill>
                <a:latin typeface="Calibri"/>
                <a:ea typeface="Calibri"/>
                <a:cs typeface="Calibri"/>
                <a:sym typeface="Calibri"/>
              </a:rPr>
              <a:t>Can you identify cells in each stage of mitosis?</a:t>
            </a:r>
          </a:p>
        </p:txBody>
      </p:sp>
      <p:sp>
        <p:nvSpPr>
          <p:cNvPr id="2" name="Rectangle 1"/>
          <p:cNvSpPr/>
          <p:nvPr/>
        </p:nvSpPr>
        <p:spPr>
          <a:xfrm>
            <a:off x="7308241" y="4134351"/>
            <a:ext cx="1835759" cy="307777"/>
          </a:xfrm>
          <a:prstGeom prst="rect">
            <a:avLst/>
          </a:prstGeom>
        </p:spPr>
        <p:txBody>
          <a:bodyPr wrap="none">
            <a:spAutoFit/>
          </a:bodyPr>
          <a:lstStyle/>
          <a:p>
            <a:r>
              <a:rPr lang="en-US" dirty="0"/>
              <a:t>http://galleryhip.com/</a:t>
            </a:r>
          </a:p>
        </p:txBody>
      </p:sp>
      <p:pic>
        <p:nvPicPr>
          <p:cNvPr id="4098" name="Picture 2" descr="http://3.bp.blogspot.com/_sLaVkzhdkDI/TSfEQjXyXhI/AAAAAAAAAAw/JDh1oQeZKvY/s1600/metapha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074" y="4062164"/>
            <a:ext cx="3400925" cy="272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73279"/>
            <a:ext cx="3169457" cy="276999"/>
          </a:xfrm>
          <a:prstGeom prst="rect">
            <a:avLst/>
          </a:prstGeom>
        </p:spPr>
        <p:txBody>
          <a:bodyPr wrap="none">
            <a:spAutoFit/>
          </a:bodyPr>
          <a:lstStyle/>
          <a:p>
            <a:r>
              <a:rPr lang="en-US" sz="1200" dirty="0"/>
              <a:t>http://cherlyncreative2biology.blogspot.com/</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683</Words>
  <Application>Microsoft Office PowerPoint</Application>
  <PresentationFormat>On-screen Show (4:3)</PresentationFormat>
  <Paragraphs>127</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Adolph</dc:creator>
  <cp:lastModifiedBy>Brian Forster</cp:lastModifiedBy>
  <cp:revision>7</cp:revision>
  <dcterms:modified xsi:type="dcterms:W3CDTF">2015-06-17T12:40:34Z</dcterms:modified>
</cp:coreProperties>
</file>