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metadata" ContentType="application/binary"/>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4"/>
  </p:sldMasterIdLst>
  <p:notesMasterIdLst>
    <p:notesMasterId r:id="rId15"/>
  </p:notesMasterIdLst>
  <p:sldIdLst>
    <p:sldId id="256" r:id="rId5"/>
    <p:sldId id="257" r:id="rId6"/>
    <p:sldId id="266" r:id="rId7"/>
    <p:sldId id="259" r:id="rId8"/>
    <p:sldId id="261" r:id="rId9"/>
    <p:sldId id="262" r:id="rId10"/>
    <p:sldId id="263" r:id="rId11"/>
    <p:sldId id="267" r:id="rId12"/>
    <p:sldId id="270" r:id="rId13"/>
    <p:sldId id="265" r:id="rId14"/>
  </p:sldIdLst>
  <p:sldSz cx="9144000" cy="6858000" type="screen4x3"/>
  <p:notesSz cx="6858000" cy="9144000"/>
  <p:embeddedFontLst>
    <p:embeddedFont>
      <p:font typeface="Calibri" panose="020F0502020204030204" pitchFamily="34" charset="0"/>
      <p:regular r:id="rId16"/>
      <p:bold r:id="rId17"/>
      <p:italic r:id="rId18"/>
      <p:boldItalic r:id="rId19"/>
    </p:embeddedFont>
    <p:embeddedFont>
      <p:font typeface="Helvetica Neue" panose="02000503000000020004" pitchFamily="2" charset="0"/>
      <p:regular r:id="rId20"/>
      <p:bold r:id="rId21"/>
      <p:italic r:id="rId22"/>
      <p:boldItalic r:id="rId2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guide id="3" orient="horz" pos="216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24" roundtripDataSignature="AMtx7miYZAj3iVsTpu+szxivfug6jrN80Q=="/>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3E6D05B9-0440-4CCB-6850-2766E1D4355C}" name="Sarah Ornstein" initials="SO" userId="S::sornstein@asbmb.org::4d250f4a-042e-4b0b-b170-c641aeb6c53d" providerId="AD"/>
  <p188:author id="{333974D7-8260-2684-0FE1-95891ECFD1DA}" name="Gobrogge, Erica" initials="GE" userId="S::Erica.Gobrogge@vai.org::72221876-26db-466a-be40-b7e9fc53ea61" providerId="AD"/>
  <p188:author id="{3A8717DC-2CAE-63DF-861A-94B18AE8D77E}" name="Nakera Dumas" initials="ND" userId="S::ndumas@asbmb.org::7d544683-5302-47ec-8435-b6c318db856a" providerId="AD"/>
  <p188:author id="{1D38B7E0-52D8-C615-031C-BC3D36FF5CC6}" name="Nakera Dumas" initials="ND" userId="S::nakera@anacnet.org::64d18ac2-f6a7-402b-9187-291b132b2277"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940"/>
    <p:restoredTop sz="94719"/>
  </p:normalViewPr>
  <p:slideViewPr>
    <p:cSldViewPr snapToGrid="0">
      <p:cViewPr varScale="1">
        <p:scale>
          <a:sx n="148" d="100"/>
          <a:sy n="148" d="100"/>
        </p:scale>
        <p:origin x="440" y="192"/>
      </p:cViewPr>
      <p:guideLst>
        <p:guide orient="horz" pos="1620"/>
        <p:guide pos="2880"/>
        <p:guide orient="horz" pos="2160"/>
      </p:guideLst>
    </p:cSldViewPr>
  </p:slideViewPr>
  <p:notesTextViewPr>
    <p:cViewPr>
      <p:scale>
        <a:sx n="1" d="1"/>
        <a:sy n="1" d="1"/>
      </p:scale>
      <p:origin x="0" y="0"/>
    </p:cViewPr>
  </p:notesTextViewPr>
  <p:notesViewPr>
    <p:cSldViewPr snapToGrid="0">
      <p:cViewPr>
        <p:scale>
          <a:sx n="1" d="2"/>
          <a:sy n="1" d="2"/>
        </p:scale>
        <p:origin x="0" y="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openxmlformats.org/officeDocument/2006/relationships/viewProps" Target="viewProps.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presProps" Target="presProp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29" Type="http://schemas.microsoft.com/office/2018/10/relationships/authors" Targe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customschemas.google.com/relationships/presentationmetadata" Target="metadata"/><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font" Target="fonts/font8.fntdata"/><Relationship Id="rId28"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7.fntdata"/><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3"/>
        <p:cNvGrpSpPr/>
        <p:nvPr/>
      </p:nvGrpSpPr>
      <p:grpSpPr>
        <a:xfrm>
          <a:off x="0" y="0"/>
          <a:ext cx="0" cy="0"/>
          <a:chOff x="0" y="0"/>
          <a:chExt cx="0" cy="0"/>
        </a:xfrm>
      </p:grpSpPr>
      <p:sp>
        <p:nvSpPr>
          <p:cNvPr id="94" name="Google Shape;94;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Use the QR code to join today!</a:t>
            </a:r>
          </a:p>
          <a:p>
            <a:pPr marL="0" indent="0"/>
            <a:r>
              <a:rPr lang="en-US" dirty="0"/>
              <a:t>Membership fees: regular/industry ($160), early career ($70), graduate ($25), undergrad ($10), affiliate (45), student chapters </a:t>
            </a:r>
          </a:p>
        </p:txBody>
      </p:sp>
      <p:sp>
        <p:nvSpPr>
          <p:cNvPr id="165" name="Google Shape;16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p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US" sz="1200" dirty="0"/>
              <a:t>an international nonprofit scientific and educational organization. With over 11,000 members, made up of students, researchers, educators and industry professionals, the ASBMB is one of the largest molecular life science societies in the world (Photo shows undergraduate students recognized for their presentations at the Undergraduate Poster Competition held yearly at the annual meeting)</a:t>
            </a:r>
            <a:endParaRPr lang="en-US" dirty="0"/>
          </a:p>
          <a:p>
            <a:pPr marL="0" lvl="0" indent="0" algn="l" rtl="0">
              <a:spcBef>
                <a:spcPts val="0"/>
              </a:spcBef>
              <a:spcAft>
                <a:spcPts val="0"/>
              </a:spcAft>
              <a:buNone/>
            </a:pPr>
            <a:endParaRPr dirty="0"/>
          </a:p>
        </p:txBody>
      </p:sp>
      <p:sp>
        <p:nvSpPr>
          <p:cNvPr id="99" name="Google Shape;99;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Will include info. from road maps on website once complete: https://www.asbmb.org/membership</a:t>
            </a:r>
          </a:p>
          <a:p>
            <a:pPr marL="0" lvl="0" indent="0" algn="l" rtl="0">
              <a:spcBef>
                <a:spcPts val="0"/>
              </a:spcBef>
              <a:spcAft>
                <a:spcPts val="0"/>
              </a:spcAft>
              <a:buNone/>
            </a:pPr>
            <a:r>
              <a:rPr lang="en-US" dirty="0"/>
              <a:t>	</a:t>
            </a:r>
          </a:p>
        </p:txBody>
      </p:sp>
      <p:sp>
        <p:nvSpPr>
          <p:cNvPr id="106" name="Google Shape;10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798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Examples: virtual workshops, annual meetings, lipids div., fundings (awards, grants, fellowships), Annual meeting, etc.</a:t>
            </a:r>
          </a:p>
          <a:p>
            <a:pPr marL="0" lvl="0" indent="0" algn="l" rtl="0">
              <a:spcBef>
                <a:spcPts val="0"/>
              </a:spcBef>
              <a:spcAft>
                <a:spcPts val="0"/>
              </a:spcAft>
              <a:buNone/>
            </a:pPr>
            <a:endParaRPr lang="en-US"/>
          </a:p>
        </p:txBody>
      </p:sp>
      <p:sp>
        <p:nvSpPr>
          <p:cNvPr id="115" name="Google Shape;115;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2"/>
        <p:cNvGrpSpPr/>
        <p:nvPr/>
      </p:nvGrpSpPr>
      <p:grpSpPr>
        <a:xfrm>
          <a:off x="0" y="0"/>
          <a:ext cx="0" cy="0"/>
          <a:chOff x="0" y="0"/>
          <a:chExt cx="0" cy="0"/>
        </a:xfrm>
      </p:grpSpPr>
      <p:sp>
        <p:nvSpPr>
          <p:cNvPr id="133" name="Google Shape;133;p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a:solidFill>
                  <a:srgbClr val="4A4A4A"/>
                </a:solidFill>
                <a:latin typeface="sofia-pro"/>
              </a:rPr>
              <a:t>The ASBMB works to ensure that researchers’ voices are heard in Congress and at federal funding agencies</a:t>
            </a:r>
            <a:endParaRPr lang="en-US"/>
          </a:p>
          <a:p>
            <a:pPr marL="0" indent="0"/>
            <a:endParaRPr lang="en-US">
              <a:solidFill>
                <a:srgbClr val="4A4A4A"/>
              </a:solidFill>
              <a:latin typeface="sofia-pro"/>
            </a:endParaRPr>
          </a:p>
        </p:txBody>
      </p:sp>
      <p:sp>
        <p:nvSpPr>
          <p:cNvPr id="134" name="Google Shape;134;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9"/>
        <p:cNvGrpSpPr/>
        <p:nvPr/>
      </p:nvGrpSpPr>
      <p:grpSpPr>
        <a:xfrm>
          <a:off x="0" y="0"/>
          <a:ext cx="0" cy="0"/>
          <a:chOff x="0" y="0"/>
          <a:chExt cx="0" cy="0"/>
        </a:xfrm>
      </p:grpSpPr>
      <p:sp>
        <p:nvSpPr>
          <p:cNvPr id="140" name="Google Shape;140;p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$500 discount to publish </a:t>
            </a:r>
          </a:p>
        </p:txBody>
      </p:sp>
      <p:sp>
        <p:nvSpPr>
          <p:cNvPr id="141" name="Google Shape;141;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Published monthly </a:t>
            </a:r>
          </a:p>
          <a:p>
            <a:pPr marL="0" indent="0"/>
            <a:r>
              <a:rPr lang="en-US" dirty="0"/>
              <a:t>ASBMB members are invited to write for the member magazine. </a:t>
            </a:r>
          </a:p>
        </p:txBody>
      </p:sp>
      <p:sp>
        <p:nvSpPr>
          <p:cNvPr id="150" name="Google Shape;1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ASBMB is always looking to hear from members about their experiences with the Society.</a:t>
            </a:r>
          </a:p>
        </p:txBody>
      </p:sp>
      <p:sp>
        <p:nvSpPr>
          <p:cNvPr id="150" name="Google Shape;1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7583417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8"/>
        <p:cNvGrpSpPr/>
        <p:nvPr/>
      </p:nvGrpSpPr>
      <p:grpSpPr>
        <a:xfrm>
          <a:off x="0" y="0"/>
          <a:ext cx="0" cy="0"/>
          <a:chOff x="0" y="0"/>
          <a:chExt cx="0" cy="0"/>
        </a:xfrm>
      </p:grpSpPr>
      <p:sp>
        <p:nvSpPr>
          <p:cNvPr id="149" name="Google Shape;149;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indent="0"/>
            <a:r>
              <a:rPr lang="en-US" dirty="0"/>
              <a:t>ASBMB is always looking to hear from members about their experiences with the Society.</a:t>
            </a:r>
          </a:p>
        </p:txBody>
      </p:sp>
      <p:sp>
        <p:nvSpPr>
          <p:cNvPr id="150" name="Google Shape;150;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97542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Section Header_1">
  <p:cSld name="1_Section Header_1">
    <p:spTree>
      <p:nvGrpSpPr>
        <p:cNvPr id="1" name="Shape 10"/>
        <p:cNvGrpSpPr/>
        <p:nvPr/>
      </p:nvGrpSpPr>
      <p:grpSpPr>
        <a:xfrm>
          <a:off x="0" y="0"/>
          <a:ext cx="0" cy="0"/>
          <a:chOff x="0" y="0"/>
          <a:chExt cx="0" cy="0"/>
        </a:xfrm>
      </p:grpSpPr>
      <p:pic>
        <p:nvPicPr>
          <p:cNvPr id="11" name="Google Shape;11;p12"/>
          <p:cNvPicPr preferRelativeResize="0"/>
          <p:nvPr/>
        </p:nvPicPr>
        <p:blipFill rotWithShape="1">
          <a:blip r:embed="rId2">
            <a:alphaModFix/>
          </a:blip>
          <a:srcRect/>
          <a:stretch/>
        </p:blipFill>
        <p:spPr>
          <a:xfrm>
            <a:off x="3082552" y="3000570"/>
            <a:ext cx="2978897" cy="877302"/>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ntent_2">
  <p:cSld name="Content_2">
    <p:spTree>
      <p:nvGrpSpPr>
        <p:cNvPr id="1" name="Shape 66"/>
        <p:cNvGrpSpPr/>
        <p:nvPr/>
      </p:nvGrpSpPr>
      <p:grpSpPr>
        <a:xfrm>
          <a:off x="0" y="0"/>
          <a:ext cx="0" cy="0"/>
          <a:chOff x="0" y="0"/>
          <a:chExt cx="0" cy="0"/>
        </a:xfrm>
      </p:grpSpPr>
      <p:sp>
        <p:nvSpPr>
          <p:cNvPr id="67" name="Google Shape;67;p21"/>
          <p:cNvSpPr/>
          <p:nvPr/>
        </p:nvSpPr>
        <p:spPr>
          <a:xfrm>
            <a:off x="-1" y="0"/>
            <a:ext cx="9144000" cy="1286936"/>
          </a:xfrm>
          <a:prstGeom prst="rect">
            <a:avLst/>
          </a:prstGeom>
          <a:solidFill>
            <a:srgbClr val="1E4E7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8" name="Google Shape;68;p21"/>
          <p:cNvSpPr txBox="1">
            <a:spLocks noGrp="1"/>
          </p:cNvSpPr>
          <p:nvPr>
            <p:ph type="body" idx="1"/>
          </p:nvPr>
        </p:nvSpPr>
        <p:spPr>
          <a:xfrm>
            <a:off x="479776" y="336030"/>
            <a:ext cx="8140829" cy="753533"/>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9" name="Google Shape;69;p21"/>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70" name="Google Shape;70;p21"/>
          <p:cNvSpPr txBox="1">
            <a:spLocks noGrp="1"/>
          </p:cNvSpPr>
          <p:nvPr>
            <p:ph type="body" idx="2"/>
          </p:nvPr>
        </p:nvSpPr>
        <p:spPr>
          <a:xfrm>
            <a:off x="479776" y="1625600"/>
            <a:ext cx="3855348" cy="433493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1" name="Google Shape;71;p21"/>
          <p:cNvSpPr txBox="1">
            <a:spLocks noGrp="1"/>
          </p:cNvSpPr>
          <p:nvPr>
            <p:ph type="body" idx="3"/>
          </p:nvPr>
        </p:nvSpPr>
        <p:spPr>
          <a:xfrm>
            <a:off x="4765256" y="1625600"/>
            <a:ext cx="3855348" cy="433493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72" name="Google Shape;72;p21"/>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mp; Chart">
  <p:cSld name="Title &amp; Chart">
    <p:spTree>
      <p:nvGrpSpPr>
        <p:cNvPr id="1" name="Shape 73"/>
        <p:cNvGrpSpPr/>
        <p:nvPr/>
      </p:nvGrpSpPr>
      <p:grpSpPr>
        <a:xfrm>
          <a:off x="0" y="0"/>
          <a:ext cx="0" cy="0"/>
          <a:chOff x="0" y="0"/>
          <a:chExt cx="0" cy="0"/>
        </a:xfrm>
      </p:grpSpPr>
      <p:sp>
        <p:nvSpPr>
          <p:cNvPr id="74" name="Google Shape;74;p22"/>
          <p:cNvSpPr/>
          <p:nvPr/>
        </p:nvSpPr>
        <p:spPr>
          <a:xfrm>
            <a:off x="-1" y="0"/>
            <a:ext cx="9144000" cy="1286936"/>
          </a:xfrm>
          <a:prstGeom prst="rect">
            <a:avLst/>
          </a:prstGeom>
          <a:solidFill>
            <a:srgbClr val="1E4E7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5" name="Google Shape;75;p22"/>
          <p:cNvSpPr>
            <a:spLocks noGrp="1"/>
          </p:cNvSpPr>
          <p:nvPr>
            <p:ph type="chart" idx="2"/>
          </p:nvPr>
        </p:nvSpPr>
        <p:spPr>
          <a:xfrm>
            <a:off x="479776" y="1632631"/>
            <a:ext cx="8240079" cy="4492397"/>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rgbClr val="000000"/>
              </a:buClr>
              <a:buSzPts val="3200"/>
              <a:buFont typeface="Arial"/>
              <a:buChar char="•"/>
              <a:defRPr sz="3200" b="0" i="0" u="none" strike="noStrike" cap="none">
                <a:solidFill>
                  <a:srgbClr val="000000"/>
                </a:solidFill>
                <a:latin typeface="Arial"/>
                <a:ea typeface="Arial"/>
                <a:cs typeface="Arial"/>
                <a:sym typeface="Arial"/>
              </a:defRPr>
            </a:lvl1pPr>
            <a:lvl2pPr marR="0" lvl="1"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R="0" lvl="2"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R="0" lvl="3"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R="0" lvl="4"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R="0" lvl="5"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R="0" lvl="6"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R="0" lvl="7"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R="0" lvl="8"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6" name="Google Shape;76;p22"/>
          <p:cNvSpPr txBox="1">
            <a:spLocks noGrp="1"/>
          </p:cNvSpPr>
          <p:nvPr>
            <p:ph type="body" idx="1"/>
          </p:nvPr>
        </p:nvSpPr>
        <p:spPr>
          <a:xfrm>
            <a:off x="479776" y="336030"/>
            <a:ext cx="8240079" cy="753533"/>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77" name="Google Shape;77;p22"/>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pic>
        <p:nvPicPr>
          <p:cNvPr id="78" name="Google Shape;78;p22"/>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Only">
  <p:cSld name="Title Only">
    <p:spTree>
      <p:nvGrpSpPr>
        <p:cNvPr id="1" name="Shape 79"/>
        <p:cNvGrpSpPr/>
        <p:nvPr/>
      </p:nvGrpSpPr>
      <p:grpSpPr>
        <a:xfrm>
          <a:off x="0" y="0"/>
          <a:ext cx="0" cy="0"/>
          <a:chOff x="0" y="0"/>
          <a:chExt cx="0" cy="0"/>
        </a:xfrm>
      </p:grpSpPr>
      <p:sp>
        <p:nvSpPr>
          <p:cNvPr id="80" name="Google Shape;80;p23"/>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81" name="Google Shape;81;p23"/>
          <p:cNvSpPr txBox="1">
            <a:spLocks noGrp="1"/>
          </p:cNvSpPr>
          <p:nvPr>
            <p:ph type="body" idx="1"/>
          </p:nvPr>
        </p:nvSpPr>
        <p:spPr>
          <a:xfrm>
            <a:off x="479775" y="329859"/>
            <a:ext cx="7914605" cy="763556"/>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rgbClr val="1E4E79"/>
              </a:buClr>
              <a:buSzPts val="3600"/>
              <a:buFont typeface="Arial"/>
              <a:buNone/>
              <a:defRPr sz="3600" b="1" i="0" u="none" strike="noStrike" cap="none">
                <a:solidFill>
                  <a:srgbClr val="1E4E79"/>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82" name="Google Shape;82;p23"/>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Blank_1">
  <p:cSld name="Blank_1">
    <p:spTree>
      <p:nvGrpSpPr>
        <p:cNvPr id="1" name="Shape 83"/>
        <p:cNvGrpSpPr/>
        <p:nvPr/>
      </p:nvGrpSpPr>
      <p:grpSpPr>
        <a:xfrm>
          <a:off x="0" y="0"/>
          <a:ext cx="0" cy="0"/>
          <a:chOff x="0" y="0"/>
          <a:chExt cx="0" cy="0"/>
        </a:xfrm>
      </p:grpSpPr>
      <p:sp>
        <p:nvSpPr>
          <p:cNvPr id="84" name="Google Shape;84;p24"/>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pic>
        <p:nvPicPr>
          <p:cNvPr id="85" name="Google Shape;85;p24"/>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lank_2">
  <p:cSld name="Blank_2">
    <p:spTree>
      <p:nvGrpSpPr>
        <p:cNvPr id="1" name="Shape 86"/>
        <p:cNvGrpSpPr/>
        <p:nvPr/>
      </p:nvGrpSpPr>
      <p:grpSpPr>
        <a:xfrm>
          <a:off x="0" y="0"/>
          <a:ext cx="0" cy="0"/>
          <a:chOff x="0" y="0"/>
          <a:chExt cx="0" cy="0"/>
        </a:xfrm>
      </p:grpSpPr>
      <p:pic>
        <p:nvPicPr>
          <p:cNvPr id="87" name="Google Shape;87;p25"/>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Picture with Caption">
  <p:cSld name="Picture with Caption">
    <p:spTree>
      <p:nvGrpSpPr>
        <p:cNvPr id="1" name="Shape 88"/>
        <p:cNvGrpSpPr/>
        <p:nvPr/>
      </p:nvGrpSpPr>
      <p:grpSpPr>
        <a:xfrm>
          <a:off x="0" y="0"/>
          <a:ext cx="0" cy="0"/>
          <a:chOff x="0" y="0"/>
          <a:chExt cx="0" cy="0"/>
        </a:xfrm>
      </p:grpSpPr>
      <p:sp>
        <p:nvSpPr>
          <p:cNvPr id="89" name="Google Shape;89;p26"/>
          <p:cNvSpPr txBox="1">
            <a:spLocks noGrp="1"/>
          </p:cNvSpPr>
          <p:nvPr>
            <p:ph type="body" idx="1"/>
          </p:nvPr>
        </p:nvSpPr>
        <p:spPr>
          <a:xfrm>
            <a:off x="370530" y="5498863"/>
            <a:ext cx="8402943" cy="606816"/>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0000"/>
              </a:buClr>
              <a:buSzPts val="1600"/>
              <a:buFont typeface="Arial"/>
              <a:buNone/>
              <a:defRPr sz="1600" b="0" i="0" u="none" strike="noStrike" cap="none">
                <a:solidFill>
                  <a:srgbClr val="000000"/>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90" name="Google Shape;90;p26"/>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91" name="Google Shape;91;p26"/>
          <p:cNvSpPr>
            <a:spLocks noGrp="1"/>
          </p:cNvSpPr>
          <p:nvPr>
            <p:ph type="pic" idx="2"/>
          </p:nvPr>
        </p:nvSpPr>
        <p:spPr>
          <a:xfrm>
            <a:off x="370529" y="580573"/>
            <a:ext cx="8402944" cy="4692952"/>
          </a:xfrm>
          <a:prstGeom prst="rect">
            <a:avLst/>
          </a:prstGeom>
          <a:noFill/>
          <a:ln>
            <a:noFill/>
          </a:ln>
        </p:spPr>
      </p:sp>
      <p:pic>
        <p:nvPicPr>
          <p:cNvPr id="92" name="Google Shape;92;p26"/>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p:cSld name="Title Slide">
    <p:spTree>
      <p:nvGrpSpPr>
        <p:cNvPr id="1" name="Shape 12"/>
        <p:cNvGrpSpPr/>
        <p:nvPr/>
      </p:nvGrpSpPr>
      <p:grpSpPr>
        <a:xfrm>
          <a:off x="0" y="0"/>
          <a:ext cx="0" cy="0"/>
          <a:chOff x="0" y="0"/>
          <a:chExt cx="0" cy="0"/>
        </a:xfrm>
      </p:grpSpPr>
      <p:sp>
        <p:nvSpPr>
          <p:cNvPr id="13" name="Google Shape;13;p13"/>
          <p:cNvSpPr/>
          <p:nvPr/>
        </p:nvSpPr>
        <p:spPr>
          <a:xfrm>
            <a:off x="0" y="1"/>
            <a:ext cx="91440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4" name="Google Shape;14;p13"/>
          <p:cNvSpPr txBox="1">
            <a:spLocks noGrp="1"/>
          </p:cNvSpPr>
          <p:nvPr>
            <p:ph type="body" idx="1"/>
          </p:nvPr>
        </p:nvSpPr>
        <p:spPr>
          <a:xfrm>
            <a:off x="848532" y="1200715"/>
            <a:ext cx="7406142" cy="811391"/>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3"/>
          <p:cNvSpPr txBox="1">
            <a:spLocks noGrp="1"/>
          </p:cNvSpPr>
          <p:nvPr>
            <p:ph type="body" idx="2"/>
          </p:nvPr>
        </p:nvSpPr>
        <p:spPr>
          <a:xfrm>
            <a:off x="848532" y="2185179"/>
            <a:ext cx="7406142" cy="1089296"/>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chemeClr val="lt1"/>
              </a:buClr>
              <a:buSzPts val="1600"/>
              <a:buFont typeface="Arial"/>
              <a:buNone/>
              <a:defRPr sz="1600" b="1"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16" name="Google Shape;16;p13"/>
          <p:cNvPicPr preferRelativeResize="0"/>
          <p:nvPr/>
        </p:nvPicPr>
        <p:blipFill rotWithShape="1">
          <a:blip r:embed="rId2">
            <a:alphaModFix/>
          </a:blip>
          <a:srcRect/>
          <a:stretch/>
        </p:blipFill>
        <p:spPr>
          <a:xfrm>
            <a:off x="7701953" y="6384470"/>
            <a:ext cx="1268721" cy="327932"/>
          </a:xfrm>
          <a:prstGeom prst="rect">
            <a:avLst/>
          </a:prstGeom>
          <a:noFill/>
          <a:ln>
            <a:noFill/>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Content_1">
  <p:cSld name="Content_1">
    <p:spTree>
      <p:nvGrpSpPr>
        <p:cNvPr id="1" name="Shape 17"/>
        <p:cNvGrpSpPr/>
        <p:nvPr/>
      </p:nvGrpSpPr>
      <p:grpSpPr>
        <a:xfrm>
          <a:off x="0" y="0"/>
          <a:ext cx="0" cy="0"/>
          <a:chOff x="0" y="0"/>
          <a:chExt cx="0" cy="0"/>
        </a:xfrm>
      </p:grpSpPr>
      <p:sp>
        <p:nvSpPr>
          <p:cNvPr id="18" name="Google Shape;18;p14"/>
          <p:cNvSpPr/>
          <p:nvPr/>
        </p:nvSpPr>
        <p:spPr>
          <a:xfrm>
            <a:off x="0" y="0"/>
            <a:ext cx="9144000" cy="1286936"/>
          </a:xfrm>
          <a:prstGeom prst="rect">
            <a:avLst/>
          </a:prstGeom>
          <a:solidFill>
            <a:srgbClr val="1E4E79"/>
          </a:solidFill>
          <a:ln>
            <a:noFill/>
          </a:ln>
          <a:effectLst>
            <a:outerShdw blurRad="50800" dist="38100" dir="2700000" algn="tl" rotWithShape="0">
              <a:srgbClr val="000000">
                <a:alpha val="400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9" name="Google Shape;19;p14"/>
          <p:cNvSpPr txBox="1">
            <a:spLocks noGrp="1"/>
          </p:cNvSpPr>
          <p:nvPr>
            <p:ph type="body" idx="1"/>
          </p:nvPr>
        </p:nvSpPr>
        <p:spPr>
          <a:xfrm>
            <a:off x="479776" y="336030"/>
            <a:ext cx="8230601" cy="753533"/>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chemeClr val="lt1"/>
              </a:buClr>
              <a:buSzPts val="3600"/>
              <a:buFont typeface="Arial"/>
              <a:buNone/>
              <a:defRPr sz="3600" b="1" i="0" u="none" strike="noStrike" cap="none">
                <a:solidFill>
                  <a:schemeClr val="lt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0" name="Google Shape;20;p14"/>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21" name="Google Shape;21;p14"/>
          <p:cNvSpPr txBox="1">
            <a:spLocks noGrp="1"/>
          </p:cNvSpPr>
          <p:nvPr>
            <p:ph type="body" idx="2"/>
          </p:nvPr>
        </p:nvSpPr>
        <p:spPr>
          <a:xfrm>
            <a:off x="479775" y="1625601"/>
            <a:ext cx="8230602" cy="4334932"/>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22" name="Google Shape;22;p14"/>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_1">
  <p:cSld name="Section Header_1">
    <p:spTree>
      <p:nvGrpSpPr>
        <p:cNvPr id="1" name="Shape 23"/>
        <p:cNvGrpSpPr/>
        <p:nvPr/>
      </p:nvGrpSpPr>
      <p:grpSpPr>
        <a:xfrm>
          <a:off x="0" y="0"/>
          <a:ext cx="0" cy="0"/>
          <a:chOff x="0" y="0"/>
          <a:chExt cx="0" cy="0"/>
        </a:xfrm>
      </p:grpSpPr>
      <p:sp>
        <p:nvSpPr>
          <p:cNvPr id="24" name="Google Shape;24;p15"/>
          <p:cNvSpPr/>
          <p:nvPr/>
        </p:nvSpPr>
        <p:spPr>
          <a:xfrm>
            <a:off x="0" y="0"/>
            <a:ext cx="9144000" cy="6858000"/>
          </a:xfrm>
          <a:prstGeom prst="rect">
            <a:avLst/>
          </a:prstGeom>
          <a:solidFill>
            <a:srgbClr val="1E4E79"/>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1626E"/>
              </a:solidFill>
              <a:latin typeface="Arial"/>
              <a:ea typeface="Arial"/>
              <a:cs typeface="Arial"/>
              <a:sym typeface="Arial"/>
            </a:endParaRPr>
          </a:p>
        </p:txBody>
      </p:sp>
      <p:pic>
        <p:nvPicPr>
          <p:cNvPr id="25" name="Google Shape;25;p15"/>
          <p:cNvPicPr preferRelativeResize="0"/>
          <p:nvPr/>
        </p:nvPicPr>
        <p:blipFill rotWithShape="1">
          <a:blip r:embed="rId2">
            <a:alphaModFix/>
          </a:blip>
          <a:srcRect/>
          <a:stretch/>
        </p:blipFill>
        <p:spPr>
          <a:xfrm>
            <a:off x="3170498" y="3022141"/>
            <a:ext cx="2803004" cy="8255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mp; Content">
  <p:cSld name="Title &amp; Content">
    <p:spTree>
      <p:nvGrpSpPr>
        <p:cNvPr id="1" name="Shape 26"/>
        <p:cNvGrpSpPr/>
        <p:nvPr/>
      </p:nvGrpSpPr>
      <p:grpSpPr>
        <a:xfrm>
          <a:off x="0" y="0"/>
          <a:ext cx="0" cy="0"/>
          <a:chOff x="0" y="0"/>
          <a:chExt cx="0" cy="0"/>
        </a:xfrm>
      </p:grpSpPr>
      <p:sp>
        <p:nvSpPr>
          <p:cNvPr id="27" name="Google Shape;27;p16"/>
          <p:cNvSpPr txBox="1">
            <a:spLocks noGrp="1"/>
          </p:cNvSpPr>
          <p:nvPr>
            <p:ph type="body" idx="1"/>
          </p:nvPr>
        </p:nvSpPr>
        <p:spPr>
          <a:xfrm>
            <a:off x="568686" y="2103654"/>
            <a:ext cx="3862494" cy="384235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8" name="Google Shape;28;p16"/>
          <p:cNvSpPr txBox="1">
            <a:spLocks noGrp="1"/>
          </p:cNvSpPr>
          <p:nvPr>
            <p:ph type="body" idx="2"/>
          </p:nvPr>
        </p:nvSpPr>
        <p:spPr>
          <a:xfrm>
            <a:off x="568686" y="506871"/>
            <a:ext cx="7975990" cy="759061"/>
          </a:xfrm>
          <a:prstGeom prst="rect">
            <a:avLst/>
          </a:prstGeom>
          <a:noFill/>
          <a:ln>
            <a:noFill/>
          </a:ln>
        </p:spPr>
        <p:txBody>
          <a:bodyPr spcFirstLastPara="1" wrap="square" lIns="0" tIns="0" rIns="0" bIns="0" anchor="t" anchorCtr="0">
            <a:noAutofit/>
          </a:bodyPr>
          <a:lstStyle>
            <a:lvl1pPr marL="457200" marR="0" lvl="0" indent="-228600" algn="ctr" rtl="0">
              <a:spcBef>
                <a:spcPts val="720"/>
              </a:spcBef>
              <a:spcAft>
                <a:spcPts val="0"/>
              </a:spcAft>
              <a:buClr>
                <a:srgbClr val="1E4E79"/>
              </a:buClr>
              <a:buSzPts val="3600"/>
              <a:buFont typeface="Arial"/>
              <a:buNone/>
              <a:defRPr sz="3600" b="1" i="0" u="none" strike="noStrike" cap="none">
                <a:solidFill>
                  <a:srgbClr val="1E4E79"/>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16"/>
          <p:cNvSpPr txBox="1">
            <a:spLocks noGrp="1"/>
          </p:cNvSpPr>
          <p:nvPr>
            <p:ph type="body" idx="3"/>
          </p:nvPr>
        </p:nvSpPr>
        <p:spPr>
          <a:xfrm>
            <a:off x="568686" y="1417089"/>
            <a:ext cx="7975990" cy="395116"/>
          </a:xfrm>
          <a:prstGeom prst="rect">
            <a:avLst/>
          </a:prstGeom>
          <a:noFill/>
          <a:ln>
            <a:noFill/>
          </a:ln>
        </p:spPr>
        <p:txBody>
          <a:bodyPr spcFirstLastPara="1" wrap="square" lIns="0" tIns="0" rIns="0" bIns="0" anchor="t" anchorCtr="0">
            <a:noAutofit/>
          </a:bodyPr>
          <a:lstStyle>
            <a:lvl1pPr marL="457200" marR="0" lvl="0" indent="-228600" algn="ctr" rtl="0">
              <a:spcBef>
                <a:spcPts val="320"/>
              </a:spcBef>
              <a:spcAft>
                <a:spcPts val="0"/>
              </a:spcAft>
              <a:buClr>
                <a:srgbClr val="0079C1"/>
              </a:buClr>
              <a:buSzPts val="1600"/>
              <a:buFont typeface="Arial"/>
              <a:buNone/>
              <a:defRPr sz="1600" b="1" i="0" u="none" strike="noStrike" cap="none">
                <a:solidFill>
                  <a:srgbClr val="0079C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0" name="Google Shape;30;p16"/>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31" name="Google Shape;31;p16"/>
          <p:cNvSpPr>
            <a:spLocks noGrp="1"/>
          </p:cNvSpPr>
          <p:nvPr>
            <p:ph type="pic" idx="4"/>
          </p:nvPr>
        </p:nvSpPr>
        <p:spPr>
          <a:xfrm>
            <a:off x="4682182" y="2103653"/>
            <a:ext cx="3862494" cy="3842353"/>
          </a:xfrm>
          <a:prstGeom prst="rect">
            <a:avLst/>
          </a:prstGeom>
          <a:noFill/>
          <a:ln>
            <a:noFill/>
          </a:ln>
        </p:spPr>
      </p:sp>
      <p:pic>
        <p:nvPicPr>
          <p:cNvPr id="32" name="Google Shape;32;p16"/>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1_Title &amp; Content">
  <p:cSld name="1_Title &amp; Content">
    <p:spTree>
      <p:nvGrpSpPr>
        <p:cNvPr id="1" name="Shape 33"/>
        <p:cNvGrpSpPr/>
        <p:nvPr/>
      </p:nvGrpSpPr>
      <p:grpSpPr>
        <a:xfrm>
          <a:off x="0" y="0"/>
          <a:ext cx="0" cy="0"/>
          <a:chOff x="0" y="0"/>
          <a:chExt cx="0" cy="0"/>
        </a:xfrm>
      </p:grpSpPr>
      <p:sp>
        <p:nvSpPr>
          <p:cNvPr id="34" name="Google Shape;34;p17"/>
          <p:cNvSpPr txBox="1">
            <a:spLocks noGrp="1"/>
          </p:cNvSpPr>
          <p:nvPr>
            <p:ph type="body" idx="1"/>
          </p:nvPr>
        </p:nvSpPr>
        <p:spPr>
          <a:xfrm>
            <a:off x="4246832" y="2194201"/>
            <a:ext cx="4387720" cy="3842353"/>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5" name="Google Shape;35;p17"/>
          <p:cNvSpPr txBox="1">
            <a:spLocks noGrp="1"/>
          </p:cNvSpPr>
          <p:nvPr>
            <p:ph type="body" idx="2"/>
          </p:nvPr>
        </p:nvSpPr>
        <p:spPr>
          <a:xfrm>
            <a:off x="4246832" y="579308"/>
            <a:ext cx="4387720" cy="759061"/>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rgbClr val="1E4E79"/>
              </a:buClr>
              <a:buSzPts val="3600"/>
              <a:buFont typeface="Arial"/>
              <a:buNone/>
              <a:defRPr sz="3600" b="1" i="0" u="none" strike="noStrike" cap="none">
                <a:solidFill>
                  <a:srgbClr val="1E4E79"/>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6" name="Google Shape;36;p17"/>
          <p:cNvSpPr txBox="1">
            <a:spLocks noGrp="1"/>
          </p:cNvSpPr>
          <p:nvPr>
            <p:ph type="body" idx="3"/>
          </p:nvPr>
        </p:nvSpPr>
        <p:spPr>
          <a:xfrm>
            <a:off x="4246832" y="1489526"/>
            <a:ext cx="4387720" cy="375796"/>
          </a:xfrm>
          <a:prstGeom prst="rect">
            <a:avLst/>
          </a:prstGeom>
          <a:solidFill>
            <a:schemeClr val="lt1"/>
          </a:solid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79C1"/>
              </a:buClr>
              <a:buSzPts val="1600"/>
              <a:buFont typeface="Arial"/>
              <a:buNone/>
              <a:defRPr sz="1600" b="1" i="0" u="none" strike="noStrike" cap="none">
                <a:solidFill>
                  <a:srgbClr val="0079C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37" name="Google Shape;37;p17"/>
          <p:cNvSpPr>
            <a:spLocks noGrp="1"/>
          </p:cNvSpPr>
          <p:nvPr>
            <p:ph type="pic" idx="4"/>
          </p:nvPr>
        </p:nvSpPr>
        <p:spPr>
          <a:xfrm>
            <a:off x="0" y="0"/>
            <a:ext cx="3843996" cy="6858000"/>
          </a:xfrm>
          <a:prstGeom prst="rect">
            <a:avLst/>
          </a:prstGeom>
          <a:noFill/>
          <a:ln>
            <a:noFill/>
          </a:ln>
        </p:spPr>
      </p:sp>
      <p:pic>
        <p:nvPicPr>
          <p:cNvPr id="38" name="Google Shape;38;p17"/>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2_Title &amp; Content">
  <p:cSld name="2_Title &amp; Content">
    <p:spTree>
      <p:nvGrpSpPr>
        <p:cNvPr id="1" name="Shape 39"/>
        <p:cNvGrpSpPr/>
        <p:nvPr/>
      </p:nvGrpSpPr>
      <p:grpSpPr>
        <a:xfrm>
          <a:off x="0" y="0"/>
          <a:ext cx="0" cy="0"/>
          <a:chOff x="0" y="0"/>
          <a:chExt cx="0" cy="0"/>
        </a:xfrm>
      </p:grpSpPr>
      <p:sp>
        <p:nvSpPr>
          <p:cNvPr id="40" name="Google Shape;40;p18"/>
          <p:cNvSpPr txBox="1">
            <a:spLocks noGrp="1"/>
          </p:cNvSpPr>
          <p:nvPr>
            <p:ph type="body" idx="1"/>
          </p:nvPr>
        </p:nvSpPr>
        <p:spPr>
          <a:xfrm>
            <a:off x="479775" y="4173111"/>
            <a:ext cx="2494934" cy="169045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228600" algn="l" rtl="0">
              <a:spcBef>
                <a:spcPts val="240"/>
              </a:spcBef>
              <a:spcAft>
                <a:spcPts val="0"/>
              </a:spcAft>
              <a:buClr>
                <a:srgbClr val="51626E"/>
              </a:buClr>
              <a:buSzPts val="1200"/>
              <a:buFont typeface="Arial"/>
              <a:buNone/>
              <a:defRPr sz="1200" b="0" i="0" u="none" strike="noStrike" cap="none">
                <a:solidFill>
                  <a:srgbClr val="51626E"/>
                </a:solidFill>
                <a:latin typeface="Helvetica Neue"/>
                <a:ea typeface="Helvetica Neue"/>
                <a:cs typeface="Helvetica Neue"/>
                <a:sym typeface="Helvetica Neue"/>
              </a:defRPr>
            </a:lvl2pPr>
            <a:lvl3pPr marL="1371600" marR="0" lvl="2" indent="-228600" algn="l" rtl="0">
              <a:spcBef>
                <a:spcPts val="240"/>
              </a:spcBef>
              <a:spcAft>
                <a:spcPts val="0"/>
              </a:spcAft>
              <a:buClr>
                <a:srgbClr val="51626E"/>
              </a:buClr>
              <a:buSzPts val="1200"/>
              <a:buFont typeface="Arial"/>
              <a:buNone/>
              <a:defRPr sz="1200" b="0" i="0" u="none" strike="noStrike" cap="none">
                <a:solidFill>
                  <a:srgbClr val="51626E"/>
                </a:solidFill>
                <a:latin typeface="Helvetica Neue"/>
                <a:ea typeface="Helvetica Neue"/>
                <a:cs typeface="Helvetica Neue"/>
                <a:sym typeface="Helvetica Neue"/>
              </a:defRPr>
            </a:lvl3pPr>
            <a:lvl4pPr marL="1828800" marR="0" lvl="3"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4pPr>
            <a:lvl5pPr marL="2286000" marR="0" lvl="4"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1" name="Google Shape;41;p18"/>
          <p:cNvSpPr>
            <a:spLocks noGrp="1"/>
          </p:cNvSpPr>
          <p:nvPr>
            <p:ph type="pic" idx="2"/>
          </p:nvPr>
        </p:nvSpPr>
        <p:spPr>
          <a:xfrm>
            <a:off x="479774" y="2103151"/>
            <a:ext cx="2494934" cy="1873960"/>
          </a:xfrm>
          <a:prstGeom prst="rect">
            <a:avLst/>
          </a:prstGeom>
          <a:noFill/>
          <a:ln>
            <a:noFill/>
          </a:ln>
        </p:spPr>
      </p:sp>
      <p:sp>
        <p:nvSpPr>
          <p:cNvPr id="42" name="Google Shape;42;p18"/>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43" name="Google Shape;43;p18"/>
          <p:cNvSpPr txBox="1">
            <a:spLocks noGrp="1"/>
          </p:cNvSpPr>
          <p:nvPr>
            <p:ph type="body" idx="3"/>
          </p:nvPr>
        </p:nvSpPr>
        <p:spPr>
          <a:xfrm>
            <a:off x="3287124" y="4173111"/>
            <a:ext cx="2506089" cy="169045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2pPr>
            <a:lvl3pPr marL="1371600" marR="0" lvl="2"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3pPr>
            <a:lvl4pPr marL="1828800" marR="0" lvl="3"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4pPr>
            <a:lvl5pPr marL="2286000" marR="0" lvl="4"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4" name="Google Shape;44;p18"/>
          <p:cNvSpPr>
            <a:spLocks noGrp="1"/>
          </p:cNvSpPr>
          <p:nvPr>
            <p:ph type="pic" idx="4"/>
          </p:nvPr>
        </p:nvSpPr>
        <p:spPr>
          <a:xfrm>
            <a:off x="3287123" y="2103151"/>
            <a:ext cx="2506089" cy="1873960"/>
          </a:xfrm>
          <a:prstGeom prst="rect">
            <a:avLst/>
          </a:prstGeom>
          <a:noFill/>
          <a:ln>
            <a:noFill/>
          </a:ln>
        </p:spPr>
      </p:sp>
      <p:sp>
        <p:nvSpPr>
          <p:cNvPr id="45" name="Google Shape;45;p18"/>
          <p:cNvSpPr txBox="1">
            <a:spLocks noGrp="1"/>
          </p:cNvSpPr>
          <p:nvPr>
            <p:ph type="body" idx="5"/>
          </p:nvPr>
        </p:nvSpPr>
        <p:spPr>
          <a:xfrm>
            <a:off x="6085249" y="4173111"/>
            <a:ext cx="2458547" cy="1690456"/>
          </a:xfrm>
          <a:prstGeom prst="rect">
            <a:avLst/>
          </a:prstGeom>
          <a:noFill/>
          <a:ln>
            <a:noFill/>
          </a:ln>
        </p:spPr>
        <p:txBody>
          <a:bodyPr spcFirstLastPara="1" wrap="square" lIns="91425" tIns="45700" rIns="91425" bIns="45700" anchor="t" anchorCtr="0">
            <a:noAutofit/>
          </a:bodyPr>
          <a:lstStyle>
            <a:lvl1pPr marL="457200" marR="0" lvl="0" indent="-228600" algn="ctr" rtl="0">
              <a:spcBef>
                <a:spcPts val="240"/>
              </a:spcBef>
              <a:spcAft>
                <a:spcPts val="0"/>
              </a:spcAft>
              <a:buClr>
                <a:srgbClr val="000000"/>
              </a:buClr>
              <a:buSzPts val="1200"/>
              <a:buFont typeface="Arial"/>
              <a:buNone/>
              <a:defRPr sz="1200" b="0" i="0" u="none" strike="noStrike" cap="none">
                <a:solidFill>
                  <a:srgbClr val="000000"/>
                </a:solidFill>
                <a:latin typeface="Arial"/>
                <a:ea typeface="Arial"/>
                <a:cs typeface="Arial"/>
                <a:sym typeface="Arial"/>
              </a:defRPr>
            </a:lvl1pPr>
            <a:lvl2pPr marL="914400" marR="0" lvl="1"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2pPr>
            <a:lvl3pPr marL="1371600" marR="0" lvl="2"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3pPr>
            <a:lvl4pPr marL="1828800" marR="0" lvl="3"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4pPr>
            <a:lvl5pPr marL="2286000" marR="0" lvl="4" indent="-304800" algn="l" rtl="0">
              <a:spcBef>
                <a:spcPts val="240"/>
              </a:spcBef>
              <a:spcAft>
                <a:spcPts val="0"/>
              </a:spcAft>
              <a:buClr>
                <a:srgbClr val="51626E"/>
              </a:buClr>
              <a:buSzPts val="1200"/>
              <a:buFont typeface="Arial"/>
              <a:buChar char="»"/>
              <a:defRPr sz="1200" b="0" i="0" u="none" strike="noStrike" cap="none">
                <a:solidFill>
                  <a:srgbClr val="51626E"/>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6" name="Google Shape;46;p18"/>
          <p:cNvSpPr>
            <a:spLocks noGrp="1"/>
          </p:cNvSpPr>
          <p:nvPr>
            <p:ph type="pic" idx="6"/>
          </p:nvPr>
        </p:nvSpPr>
        <p:spPr>
          <a:xfrm>
            <a:off x="6085248" y="2103151"/>
            <a:ext cx="2458547" cy="1873960"/>
          </a:xfrm>
          <a:prstGeom prst="rect">
            <a:avLst/>
          </a:prstGeom>
          <a:noFill/>
          <a:ln>
            <a:noFill/>
          </a:ln>
        </p:spPr>
      </p:sp>
      <p:sp>
        <p:nvSpPr>
          <p:cNvPr id="47" name="Google Shape;47;p18"/>
          <p:cNvSpPr txBox="1">
            <a:spLocks noGrp="1"/>
          </p:cNvSpPr>
          <p:nvPr>
            <p:ph type="body" idx="7"/>
          </p:nvPr>
        </p:nvSpPr>
        <p:spPr>
          <a:xfrm>
            <a:off x="479775" y="1233538"/>
            <a:ext cx="8064020" cy="511975"/>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rgbClr val="0079C1"/>
              </a:buClr>
              <a:buSzPts val="1600"/>
              <a:buFont typeface="Arial"/>
              <a:buNone/>
              <a:defRPr sz="1600" b="1" i="0" u="none" strike="noStrike" cap="none">
                <a:solidFill>
                  <a:srgbClr val="0079C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48" name="Google Shape;48;p18"/>
          <p:cNvSpPr txBox="1">
            <a:spLocks noGrp="1"/>
          </p:cNvSpPr>
          <p:nvPr>
            <p:ph type="body" idx="8"/>
          </p:nvPr>
        </p:nvSpPr>
        <p:spPr>
          <a:xfrm>
            <a:off x="479775" y="329859"/>
            <a:ext cx="8064020" cy="763556"/>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rgbClr val="1E4E79"/>
              </a:buClr>
              <a:buSzPts val="3600"/>
              <a:buFont typeface="Arial"/>
              <a:buNone/>
              <a:defRPr sz="3600" b="1" i="0" u="none" strike="noStrike" cap="none">
                <a:solidFill>
                  <a:srgbClr val="1E4E79"/>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49" name="Google Shape;49;p18"/>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4_Title &amp; Content">
  <p:cSld name="4_Title &amp; Content">
    <p:spTree>
      <p:nvGrpSpPr>
        <p:cNvPr id="1" name="Shape 50"/>
        <p:cNvGrpSpPr/>
        <p:nvPr/>
      </p:nvGrpSpPr>
      <p:grpSpPr>
        <a:xfrm>
          <a:off x="0" y="0"/>
          <a:ext cx="0" cy="0"/>
          <a:chOff x="0" y="0"/>
          <a:chExt cx="0" cy="0"/>
        </a:xfrm>
      </p:grpSpPr>
      <p:sp>
        <p:nvSpPr>
          <p:cNvPr id="51" name="Google Shape;51;p19"/>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52" name="Google Shape;52;p19"/>
          <p:cNvSpPr txBox="1">
            <a:spLocks noGrp="1"/>
          </p:cNvSpPr>
          <p:nvPr>
            <p:ph type="body" idx="1"/>
          </p:nvPr>
        </p:nvSpPr>
        <p:spPr>
          <a:xfrm>
            <a:off x="479775" y="1233538"/>
            <a:ext cx="5235521" cy="511975"/>
          </a:xfrm>
          <a:prstGeom prst="rect">
            <a:avLst/>
          </a:prstGeom>
          <a:noFill/>
          <a:ln>
            <a:noFill/>
          </a:ln>
        </p:spPr>
        <p:txBody>
          <a:bodyPr spcFirstLastPara="1" wrap="square" lIns="0" tIns="0" rIns="0" bIns="0" anchor="t" anchorCtr="0">
            <a:noAutofit/>
          </a:bodyPr>
          <a:lstStyle>
            <a:lvl1pPr marL="457200" marR="0" lvl="0" indent="-228600" algn="l" rtl="0">
              <a:spcBef>
                <a:spcPts val="320"/>
              </a:spcBef>
              <a:spcAft>
                <a:spcPts val="0"/>
              </a:spcAft>
              <a:buClr>
                <a:schemeClr val="dk1"/>
              </a:buClr>
              <a:buSzPts val="1600"/>
              <a:buFont typeface="Arial"/>
              <a:buNone/>
              <a:defRPr sz="1600" b="1" i="0" u="none" strike="noStrike" cap="none">
                <a:solidFill>
                  <a:schemeClr val="dk1"/>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3" name="Google Shape;53;p19"/>
          <p:cNvSpPr txBox="1">
            <a:spLocks noGrp="1"/>
          </p:cNvSpPr>
          <p:nvPr>
            <p:ph type="body" idx="2"/>
          </p:nvPr>
        </p:nvSpPr>
        <p:spPr>
          <a:xfrm>
            <a:off x="479775" y="329859"/>
            <a:ext cx="5235521" cy="763556"/>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rgbClr val="1E4E79"/>
              </a:buClr>
              <a:buSzPts val="3600"/>
              <a:buFont typeface="Arial"/>
              <a:buNone/>
              <a:defRPr sz="3600" b="1" i="0" u="none" strike="noStrike" cap="none">
                <a:solidFill>
                  <a:srgbClr val="1E4E79"/>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4" name="Google Shape;54;p19"/>
          <p:cNvSpPr/>
          <p:nvPr/>
        </p:nvSpPr>
        <p:spPr>
          <a:xfrm>
            <a:off x="6160853" y="1"/>
            <a:ext cx="2983148" cy="6242796"/>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rgbClr val="51626E"/>
              </a:solidFill>
              <a:latin typeface="Arial"/>
              <a:ea typeface="Arial"/>
              <a:cs typeface="Arial"/>
              <a:sym typeface="Arial"/>
            </a:endParaRPr>
          </a:p>
        </p:txBody>
      </p:sp>
      <p:sp>
        <p:nvSpPr>
          <p:cNvPr id="55" name="Google Shape;55;p19"/>
          <p:cNvSpPr txBox="1">
            <a:spLocks noGrp="1"/>
          </p:cNvSpPr>
          <p:nvPr>
            <p:ph type="body" idx="3"/>
          </p:nvPr>
        </p:nvSpPr>
        <p:spPr>
          <a:xfrm>
            <a:off x="6501979" y="307457"/>
            <a:ext cx="2340647" cy="5653076"/>
          </a:xfrm>
          <a:prstGeom prst="rect">
            <a:avLst/>
          </a:prstGeom>
          <a:noFill/>
          <a:ln>
            <a:noFill/>
          </a:ln>
        </p:spPr>
        <p:txBody>
          <a:bodyPr spcFirstLastPara="1" wrap="square" lIns="91425" tIns="45700" rIns="91425" bIns="45700" anchor="t" anchorCtr="0">
            <a:noAutofit/>
          </a:bodyPr>
          <a:lstStyle>
            <a:lvl1pPr marL="457200" marR="0" lvl="0" indent="-304800" algn="l" rtl="0">
              <a:lnSpc>
                <a:spcPct val="100000"/>
              </a:lnSpc>
              <a:spcBef>
                <a:spcPts val="240"/>
              </a:spcBef>
              <a:spcAft>
                <a:spcPts val="0"/>
              </a:spcAft>
              <a:buClr>
                <a:srgbClr val="000000"/>
              </a:buClr>
              <a:buSzPts val="1200"/>
              <a:buFont typeface="Arial"/>
              <a:buChar char="•"/>
              <a:defRPr sz="1200" b="0" i="0" u="none" strike="noStrike" cap="none">
                <a:solidFill>
                  <a:srgbClr val="000000"/>
                </a:solidFill>
                <a:latin typeface="Arial"/>
                <a:ea typeface="Arial"/>
                <a:cs typeface="Arial"/>
                <a:sym typeface="Arial"/>
              </a:defRPr>
            </a:lvl1pPr>
            <a:lvl2pPr marL="914400" marR="0" lvl="1" indent="-304800" algn="l" rtl="0">
              <a:spcBef>
                <a:spcPts val="240"/>
              </a:spcBef>
              <a:spcAft>
                <a:spcPts val="0"/>
              </a:spcAft>
              <a:buClr>
                <a:schemeClr val="lt1"/>
              </a:buClr>
              <a:buSzPts val="1200"/>
              <a:buFont typeface="Arial"/>
              <a:buChar char="–"/>
              <a:defRPr sz="1200" b="0" i="0" u="none" strike="noStrike" cap="none">
                <a:solidFill>
                  <a:schemeClr val="lt1"/>
                </a:solidFill>
                <a:latin typeface="Helvetica Neue"/>
                <a:ea typeface="Helvetica Neue"/>
                <a:cs typeface="Helvetica Neue"/>
                <a:sym typeface="Helvetica Neue"/>
              </a:defRPr>
            </a:lvl2pPr>
            <a:lvl3pPr marL="1371600" marR="0" lvl="2" indent="-304800" algn="l" rtl="0">
              <a:spcBef>
                <a:spcPts val="240"/>
              </a:spcBef>
              <a:spcAft>
                <a:spcPts val="0"/>
              </a:spcAft>
              <a:buClr>
                <a:schemeClr val="lt1"/>
              </a:buClr>
              <a:buSzPts val="1200"/>
              <a:buFont typeface="Arial"/>
              <a:buChar char="•"/>
              <a:defRPr sz="1200" b="0" i="0" u="none" strike="noStrike" cap="none">
                <a:solidFill>
                  <a:schemeClr val="lt1"/>
                </a:solidFill>
                <a:latin typeface="Helvetica Neue"/>
                <a:ea typeface="Helvetica Neue"/>
                <a:cs typeface="Helvetica Neue"/>
                <a:sym typeface="Helvetica Neue"/>
              </a:defRPr>
            </a:lvl3pPr>
            <a:lvl4pPr marL="1828800" marR="0" lvl="3" indent="-304800" algn="l" rtl="0">
              <a:spcBef>
                <a:spcPts val="240"/>
              </a:spcBef>
              <a:spcAft>
                <a:spcPts val="0"/>
              </a:spcAft>
              <a:buClr>
                <a:schemeClr val="lt1"/>
              </a:buClr>
              <a:buSzPts val="1200"/>
              <a:buFont typeface="Arial"/>
              <a:buChar char="–"/>
              <a:defRPr sz="1200" b="0" i="0" u="none" strike="noStrike" cap="none">
                <a:solidFill>
                  <a:schemeClr val="lt1"/>
                </a:solidFill>
                <a:latin typeface="Helvetica Neue"/>
                <a:ea typeface="Helvetica Neue"/>
                <a:cs typeface="Helvetica Neue"/>
                <a:sym typeface="Helvetica Neue"/>
              </a:defRPr>
            </a:lvl4pPr>
            <a:lvl5pPr marL="2286000" marR="0" lvl="4" indent="-304800" algn="l" rtl="0">
              <a:spcBef>
                <a:spcPts val="240"/>
              </a:spcBef>
              <a:spcAft>
                <a:spcPts val="0"/>
              </a:spcAft>
              <a:buClr>
                <a:schemeClr val="lt1"/>
              </a:buClr>
              <a:buSzPts val="1200"/>
              <a:buFont typeface="Arial"/>
              <a:buChar char="»"/>
              <a:defRPr sz="1200" b="0" i="0" u="none" strike="noStrike" cap="none">
                <a:solidFill>
                  <a:schemeClr val="lt1"/>
                </a:solidFill>
                <a:latin typeface="Helvetica Neue"/>
                <a:ea typeface="Helvetica Neue"/>
                <a:cs typeface="Helvetica Neue"/>
                <a:sym typeface="Helvetica Neue"/>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56" name="Google Shape;56;p19"/>
          <p:cNvSpPr txBox="1">
            <a:spLocks noGrp="1"/>
          </p:cNvSpPr>
          <p:nvPr>
            <p:ph type="body" idx="4"/>
          </p:nvPr>
        </p:nvSpPr>
        <p:spPr>
          <a:xfrm>
            <a:off x="479775" y="2055475"/>
            <a:ext cx="5235521" cy="3905057"/>
          </a:xfrm>
          <a:prstGeom prst="rect">
            <a:avLst/>
          </a:prstGeom>
          <a:noFill/>
          <a:ln>
            <a:noFill/>
          </a:ln>
        </p:spPr>
        <p:txBody>
          <a:bodyPr spcFirstLastPara="1" wrap="square" lIns="91425" tIns="45700" rIns="91425" bIns="45700" anchor="t" anchorCtr="0">
            <a:noAutofit/>
          </a:bodyPr>
          <a:lstStyle>
            <a:lvl1pPr marL="457200" marR="0" lvl="0" indent="-381000" algn="l" rtl="0">
              <a:spcBef>
                <a:spcPts val="480"/>
              </a:spcBef>
              <a:spcAft>
                <a:spcPts val="0"/>
              </a:spcAft>
              <a:buClr>
                <a:srgbClr val="000000"/>
              </a:buClr>
              <a:buSzPts val="2400"/>
              <a:buFont typeface="Arial"/>
              <a:buChar char="•"/>
              <a:defRPr sz="2400" b="0" i="0" u="none" strike="noStrike" cap="none">
                <a:solidFill>
                  <a:srgbClr val="000000"/>
                </a:solidFill>
                <a:latin typeface="Arial"/>
                <a:ea typeface="Arial"/>
                <a:cs typeface="Arial"/>
                <a:sym typeface="Arial"/>
              </a:defRPr>
            </a:lvl1pPr>
            <a:lvl2pPr marL="914400" marR="0" lvl="1"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2pPr>
            <a:lvl3pPr marL="1371600" marR="0" lvl="2"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3pPr>
            <a:lvl4pPr marL="1828800" marR="0" lvl="3"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4pPr>
            <a:lvl5pPr marL="2286000" marR="0" lvl="4" indent="-355600" algn="l" rtl="0">
              <a:spcBef>
                <a:spcPts val="400"/>
              </a:spcBef>
              <a:spcAft>
                <a:spcPts val="0"/>
              </a:spcAft>
              <a:buClr>
                <a:srgbClr val="000000"/>
              </a:buClr>
              <a:buSzPts val="2000"/>
              <a:buFont typeface="Arial"/>
              <a:buChar char="•"/>
              <a:defRPr sz="2000" b="0" i="0" u="none" strike="noStrike" cap="none">
                <a:solidFill>
                  <a:srgbClr val="000000"/>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57" name="Google Shape;57;p19"/>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mparison_2">
  <p:cSld name="Comparison_2">
    <p:spTree>
      <p:nvGrpSpPr>
        <p:cNvPr id="1" name="Shape 58"/>
        <p:cNvGrpSpPr/>
        <p:nvPr/>
      </p:nvGrpSpPr>
      <p:grpSpPr>
        <a:xfrm>
          <a:off x="0" y="0"/>
          <a:ext cx="0" cy="0"/>
          <a:chOff x="0" y="0"/>
          <a:chExt cx="0" cy="0"/>
        </a:xfrm>
      </p:grpSpPr>
      <p:sp>
        <p:nvSpPr>
          <p:cNvPr id="59" name="Google Shape;59;p20"/>
          <p:cNvSpPr/>
          <p:nvPr/>
        </p:nvSpPr>
        <p:spPr>
          <a:xfrm>
            <a:off x="-1" y="1325639"/>
            <a:ext cx="4574707" cy="497701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0" name="Google Shape;60;p20"/>
          <p:cNvSpPr/>
          <p:nvPr/>
        </p:nvSpPr>
        <p:spPr>
          <a:xfrm>
            <a:off x="4574706" y="1325639"/>
            <a:ext cx="4569294" cy="4977013"/>
          </a:xfrm>
          <a:prstGeom prst="rect">
            <a:avLst/>
          </a:prstGeom>
          <a:solidFill>
            <a:srgbClr val="D8D8D8"/>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61" name="Google Shape;61;p20"/>
          <p:cNvSpPr txBox="1"/>
          <p:nvPr/>
        </p:nvSpPr>
        <p:spPr>
          <a:xfrm>
            <a:off x="131457" y="6399995"/>
            <a:ext cx="2133600" cy="366183"/>
          </a:xfrm>
          <a:prstGeom prst="rect">
            <a:avLst/>
          </a:prstGeom>
          <a:noFill/>
          <a:ln>
            <a:noFill/>
          </a:ln>
        </p:spPr>
        <p:txBody>
          <a:bodyPr spcFirstLastPara="1" wrap="square" lIns="0" tIns="0" rIns="0" bIns="0" anchor="ctr" anchorCtr="0">
            <a:noAutofit/>
          </a:bodyPr>
          <a:lstStyle/>
          <a:p>
            <a:pPr marL="0" marR="0" lvl="0" indent="0" algn="l" rtl="0">
              <a:spcBef>
                <a:spcPts val="0"/>
              </a:spcBef>
              <a:spcAft>
                <a:spcPts val="0"/>
              </a:spcAft>
              <a:buNone/>
            </a:pPr>
            <a:fld id="{00000000-1234-1234-1234-123412341234}" type="slidenum">
              <a:rPr lang="en-US" sz="1000" b="0" i="0" u="none" strike="noStrike" cap="none">
                <a:solidFill>
                  <a:srgbClr val="51626E"/>
                </a:solidFill>
                <a:latin typeface="Helvetica Neue"/>
                <a:ea typeface="Helvetica Neue"/>
                <a:cs typeface="Helvetica Neue"/>
                <a:sym typeface="Helvetica Neue"/>
              </a:rPr>
              <a:t>‹#›</a:t>
            </a:fld>
            <a:endParaRPr sz="1000" b="0" i="0" u="none" strike="noStrike" cap="none">
              <a:solidFill>
                <a:srgbClr val="51626E"/>
              </a:solidFill>
              <a:latin typeface="Helvetica Neue"/>
              <a:ea typeface="Helvetica Neue"/>
              <a:cs typeface="Helvetica Neue"/>
              <a:sym typeface="Helvetica Neue"/>
            </a:endParaRPr>
          </a:p>
        </p:txBody>
      </p:sp>
      <p:sp>
        <p:nvSpPr>
          <p:cNvPr id="62" name="Google Shape;62;p20"/>
          <p:cNvSpPr txBox="1">
            <a:spLocks noGrp="1"/>
          </p:cNvSpPr>
          <p:nvPr>
            <p:ph type="body" idx="1"/>
          </p:nvPr>
        </p:nvSpPr>
        <p:spPr>
          <a:xfrm>
            <a:off x="416523" y="1799952"/>
            <a:ext cx="3803650" cy="4146053"/>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3" name="Google Shape;63;p20"/>
          <p:cNvSpPr txBox="1">
            <a:spLocks noGrp="1"/>
          </p:cNvSpPr>
          <p:nvPr>
            <p:ph type="body" idx="2"/>
          </p:nvPr>
        </p:nvSpPr>
        <p:spPr>
          <a:xfrm>
            <a:off x="5042615" y="1799773"/>
            <a:ext cx="3803650" cy="4147384"/>
          </a:xfrm>
          <a:prstGeom prst="rect">
            <a:avLst/>
          </a:prstGeom>
          <a:noFill/>
          <a:ln>
            <a:noFill/>
          </a:ln>
        </p:spPr>
        <p:txBody>
          <a:bodyPr spcFirstLastPara="1" wrap="square" lIns="0" tIns="0" rIns="0" bIns="0" anchor="t" anchorCtr="0">
            <a:noAutofit/>
          </a:bodyPr>
          <a:lstStyle>
            <a:lvl1pPr marL="457200" marR="0" lvl="0" indent="-228600" algn="l" rtl="0">
              <a:spcBef>
                <a:spcPts val="360"/>
              </a:spcBef>
              <a:spcAft>
                <a:spcPts val="0"/>
              </a:spcAft>
              <a:buClr>
                <a:srgbClr val="000000"/>
              </a:buClr>
              <a:buSzPts val="1800"/>
              <a:buFont typeface="Arial"/>
              <a:buNone/>
              <a:defRPr sz="1800" b="0" i="0" u="none" strike="noStrike" cap="none">
                <a:solidFill>
                  <a:srgbClr val="000000"/>
                </a:solidFill>
                <a:latin typeface="Arial"/>
                <a:ea typeface="Arial"/>
                <a:cs typeface="Arial"/>
                <a:sym typeface="Arial"/>
              </a:defRPr>
            </a:lvl1pPr>
            <a:lvl2pPr marL="914400" marR="0" lvl="1"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Clr>
                <a:schemeClr val="dk1"/>
              </a:buClr>
              <a:buSzPts val="1800"/>
              <a:buFont typeface="Arial"/>
              <a:buNone/>
              <a:defRPr sz="18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4" name="Google Shape;64;p20"/>
          <p:cNvSpPr txBox="1">
            <a:spLocks noGrp="1"/>
          </p:cNvSpPr>
          <p:nvPr>
            <p:ph type="body" idx="3"/>
          </p:nvPr>
        </p:nvSpPr>
        <p:spPr>
          <a:xfrm>
            <a:off x="479775" y="329859"/>
            <a:ext cx="8294933" cy="763556"/>
          </a:xfrm>
          <a:prstGeom prst="rect">
            <a:avLst/>
          </a:prstGeom>
          <a:noFill/>
          <a:ln>
            <a:noFill/>
          </a:ln>
        </p:spPr>
        <p:txBody>
          <a:bodyPr spcFirstLastPara="1" wrap="square" lIns="0" tIns="0" rIns="0" bIns="0" anchor="t" anchorCtr="0">
            <a:noAutofit/>
          </a:bodyPr>
          <a:lstStyle>
            <a:lvl1pPr marL="457200" marR="0" lvl="0" indent="-228600" algn="l" rtl="0">
              <a:spcBef>
                <a:spcPts val="720"/>
              </a:spcBef>
              <a:spcAft>
                <a:spcPts val="0"/>
              </a:spcAft>
              <a:buClr>
                <a:srgbClr val="1E4E79"/>
              </a:buClr>
              <a:buSzPts val="3600"/>
              <a:buFont typeface="Arial"/>
              <a:buNone/>
              <a:defRPr sz="3600" b="1" i="0" u="none" strike="noStrike" cap="none">
                <a:solidFill>
                  <a:srgbClr val="1E4E79"/>
                </a:solidFill>
                <a:latin typeface="Arial"/>
                <a:ea typeface="Arial"/>
                <a:cs typeface="Arial"/>
                <a:sym typeface="Arial"/>
              </a:defRPr>
            </a:lvl1pPr>
            <a:lvl2pPr marL="914400" marR="0" lvl="1"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2pPr>
            <a:lvl3pPr marL="1371600" marR="0" lvl="2"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3pPr>
            <a:lvl4pPr marL="1828800" marR="0" lvl="3"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4pPr>
            <a:lvl5pPr marL="2286000" marR="0" lvl="4" indent="-228600" algn="l" rtl="0">
              <a:spcBef>
                <a:spcPts val="480"/>
              </a:spcBef>
              <a:spcAft>
                <a:spcPts val="0"/>
              </a:spcAft>
              <a:buClr>
                <a:schemeClr val="lt1"/>
              </a:buClr>
              <a:buSzPts val="2400"/>
              <a:buFont typeface="Arial"/>
              <a:buNone/>
              <a:defRPr sz="2400" b="1" i="0" u="none" strike="noStrike" cap="none">
                <a:solidFill>
                  <a:schemeClr val="lt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pic>
        <p:nvPicPr>
          <p:cNvPr id="65" name="Google Shape;65;p20"/>
          <p:cNvPicPr preferRelativeResize="0"/>
          <p:nvPr/>
        </p:nvPicPr>
        <p:blipFill rotWithShape="1">
          <a:blip r:embed="rId2">
            <a:alphaModFix/>
          </a:blip>
          <a:srcRect/>
          <a:stretch/>
        </p:blipFill>
        <p:spPr>
          <a:xfrm>
            <a:off x="7751482" y="6422105"/>
            <a:ext cx="1198175" cy="295285"/>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11.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hyperlink" Target="http://send.asbmb.org/link.cfm?r=UySf_ZBjUtgpjhmnQ47gbA~~&amp;pe=IPCjxHqooW0h1EEi_inuuFcbEz5iEhUZ5LmaOqCw2rsAk11ASXvWi0pYgSuyhY8b24RQh_HG3bDYq8yMgKVWyw~~&amp;t=vtapmp9OQyA9n4ib0PVajg~~"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hyperlink" Target="http://send.asbmb.org/link.cfm?r=UySf_ZBjUtgpjhmnQ47gbA~~&amp;pe=lwWz8fRW-KFjRO4wUroPh6TFR3o-H1sNuH3qVizIlGD3v36TzKnYuRLUQPgA7MKDo3-2ALSY_XPoRMjHGvL6gA~~&amp;t=vtapmp9OQyA9n4ib0PVajg~~"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9.png"/><Relationship Id="rId4" Type="http://schemas.openxmlformats.org/officeDocument/2006/relationships/image" Target="../media/image18.jpeg"/></Relationships>
</file>

<file path=ppt/slides/_rels/slide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1.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6"/>
        <p:cNvGrpSpPr/>
        <p:nvPr/>
      </p:nvGrpSpPr>
      <p:grpSpPr>
        <a:xfrm>
          <a:off x="0" y="0"/>
          <a:ext cx="0" cy="0"/>
          <a:chOff x="0" y="0"/>
          <a:chExt cx="0" cy="0"/>
        </a:xfrm>
      </p:grpSpPr>
      <p:pic>
        <p:nvPicPr>
          <p:cNvPr id="3" name="Picture 3" descr="Logo&#10;&#10;Description automatically generated">
            <a:extLst>
              <a:ext uri="{FF2B5EF4-FFF2-40B4-BE49-F238E27FC236}">
                <a16:creationId xmlns:a16="http://schemas.microsoft.com/office/drawing/2014/main" id="{94641D79-8A83-9011-CC65-446854D95376}"/>
              </a:ext>
            </a:extLst>
          </p:cNvPr>
          <p:cNvPicPr>
            <a:picLocks noChangeAspect="1"/>
          </p:cNvPicPr>
          <p:nvPr/>
        </p:nvPicPr>
        <p:blipFill>
          <a:blip r:embed="rId3"/>
          <a:stretch>
            <a:fillRect/>
          </a:stretch>
        </p:blipFill>
        <p:spPr>
          <a:xfrm rot="-840000">
            <a:off x="5690388" y="3610160"/>
            <a:ext cx="4569125" cy="4136508"/>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0"/>
          <p:cNvSpPr txBox="1">
            <a:spLocks noGrp="1"/>
          </p:cNvSpPr>
          <p:nvPr>
            <p:ph type="body" idx="1"/>
          </p:nvPr>
        </p:nvSpPr>
        <p:spPr>
          <a:xfrm>
            <a:off x="868929" y="943010"/>
            <a:ext cx="7406142" cy="811391"/>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2800"/>
              <a:buFont typeface="Arial"/>
              <a:buNone/>
            </a:pPr>
            <a:r>
              <a:rPr lang="en-US" sz="3200" dirty="0"/>
              <a:t>We are the American Society for Biochemistry and Molecular Biology</a:t>
            </a:r>
            <a:endParaRPr sz="3200" dirty="0"/>
          </a:p>
        </p:txBody>
      </p:sp>
      <p:pic>
        <p:nvPicPr>
          <p:cNvPr id="169" name="Google Shape;169;p10"/>
          <p:cNvPicPr preferRelativeResize="0"/>
          <p:nvPr/>
        </p:nvPicPr>
        <p:blipFill rotWithShape="1">
          <a:blip r:embed="rId3">
            <a:alphaModFix/>
          </a:blip>
          <a:srcRect/>
          <a:stretch/>
        </p:blipFill>
        <p:spPr>
          <a:xfrm rot="8528226">
            <a:off x="2772015" y="3663768"/>
            <a:ext cx="7049847" cy="3439871"/>
          </a:xfrm>
          <a:prstGeom prst="rect">
            <a:avLst/>
          </a:prstGeom>
          <a:noFill/>
          <a:ln>
            <a:noFill/>
          </a:ln>
        </p:spPr>
      </p:pic>
      <p:sp>
        <p:nvSpPr>
          <p:cNvPr id="2" name="AutoShape 2">
            <a:extLst>
              <a:ext uri="{FF2B5EF4-FFF2-40B4-BE49-F238E27FC236}">
                <a16:creationId xmlns:a16="http://schemas.microsoft.com/office/drawing/2014/main" id="{98CE2832-69B0-8CB2-27C1-E490BD1909ED}"/>
              </a:ext>
            </a:extLst>
          </p:cNvPr>
          <p:cNvSpPr>
            <a:spLocks noChangeAspect="1" noChangeArrowheads="1"/>
          </p:cNvSpPr>
          <p:nvPr/>
        </p:nvSpPr>
        <p:spPr bwMode="auto">
          <a:xfrm>
            <a:off x="1242204" y="32047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4" name="TextBox 3">
            <a:extLst>
              <a:ext uri="{FF2B5EF4-FFF2-40B4-BE49-F238E27FC236}">
                <a16:creationId xmlns:a16="http://schemas.microsoft.com/office/drawing/2014/main" id="{21569412-24FC-C9CB-CDF0-42638FC7EC57}"/>
              </a:ext>
            </a:extLst>
          </p:cNvPr>
          <p:cNvSpPr txBox="1"/>
          <p:nvPr/>
        </p:nvSpPr>
        <p:spPr>
          <a:xfrm>
            <a:off x="1394604" y="2712738"/>
            <a:ext cx="6356227" cy="523220"/>
          </a:xfrm>
          <a:prstGeom prst="rect">
            <a:avLst/>
          </a:prstGeom>
          <a:noFill/>
        </p:spPr>
        <p:txBody>
          <a:bodyPr wrap="none" rtlCol="0">
            <a:spAutoFit/>
          </a:bodyPr>
          <a:lstStyle/>
          <a:p>
            <a:r>
              <a:rPr lang="en-US" sz="2800" b="1" dirty="0">
                <a:solidFill>
                  <a:schemeClr val="bg1"/>
                </a:solidFill>
              </a:rPr>
              <a:t>Join us and start participating now! </a:t>
            </a:r>
          </a:p>
        </p:txBody>
      </p:sp>
      <p:pic>
        <p:nvPicPr>
          <p:cNvPr id="6" name="Picture 5" descr="Qr code&#10;&#10;Description automatically generated">
            <a:extLst>
              <a:ext uri="{FF2B5EF4-FFF2-40B4-BE49-F238E27FC236}">
                <a16:creationId xmlns:a16="http://schemas.microsoft.com/office/drawing/2014/main" id="{120F1408-8EEB-CC3B-C377-FB42CA24553E}"/>
              </a:ext>
            </a:extLst>
          </p:cNvPr>
          <p:cNvPicPr>
            <a:picLocks noChangeAspect="1"/>
          </p:cNvPicPr>
          <p:nvPr/>
        </p:nvPicPr>
        <p:blipFill>
          <a:blip r:embed="rId4"/>
          <a:stretch>
            <a:fillRect/>
          </a:stretch>
        </p:blipFill>
        <p:spPr>
          <a:xfrm>
            <a:off x="3841595" y="3922893"/>
            <a:ext cx="1460810" cy="146081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
          <p:cNvSpPr txBox="1">
            <a:spLocks noGrp="1"/>
          </p:cNvSpPr>
          <p:nvPr>
            <p:ph type="body" idx="1"/>
          </p:nvPr>
        </p:nvSpPr>
        <p:spPr>
          <a:xfrm>
            <a:off x="479776" y="336030"/>
            <a:ext cx="8240079" cy="856274"/>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dirty="0">
                <a:solidFill>
                  <a:schemeClr val="bg1">
                    <a:lumMod val="95000"/>
                  </a:schemeClr>
                </a:solidFill>
              </a:rPr>
              <a:t>What is the ASBMB?</a:t>
            </a:r>
          </a:p>
          <a:p>
            <a:pPr marL="0" indent="0" algn="ctr">
              <a:spcBef>
                <a:spcPts val="0"/>
              </a:spcBef>
            </a:pPr>
            <a:r>
              <a:rPr lang="en-US" sz="2400" dirty="0">
                <a:solidFill>
                  <a:schemeClr val="tx1"/>
                </a:solidFill>
              </a:rPr>
              <a:t>     </a:t>
            </a:r>
            <a:br>
              <a:rPr lang="en-US" sz="2400" dirty="0">
                <a:solidFill>
                  <a:schemeClr val="tx1"/>
                </a:solidFill>
              </a:rPr>
            </a:br>
            <a:endParaRPr lang="en-US" sz="2400" dirty="0">
              <a:solidFill>
                <a:schemeClr val="tx1"/>
              </a:solidFill>
            </a:endParaRPr>
          </a:p>
        </p:txBody>
      </p:sp>
      <p:sp>
        <p:nvSpPr>
          <p:cNvPr id="4" name="TextBox 3">
            <a:extLst>
              <a:ext uri="{FF2B5EF4-FFF2-40B4-BE49-F238E27FC236}">
                <a16:creationId xmlns:a16="http://schemas.microsoft.com/office/drawing/2014/main" id="{0DED3DB5-C1FF-8EEF-3A31-D1BCAC1075E4}"/>
              </a:ext>
            </a:extLst>
          </p:cNvPr>
          <p:cNvSpPr txBox="1"/>
          <p:nvPr/>
        </p:nvSpPr>
        <p:spPr>
          <a:xfrm>
            <a:off x="402191" y="1534647"/>
            <a:ext cx="8395247" cy="707886"/>
          </a:xfrm>
          <a:prstGeom prst="rect">
            <a:avLst/>
          </a:prstGeom>
          <a:noFill/>
        </p:spPr>
        <p:txBody>
          <a:bodyPr wrap="none" rtlCol="0">
            <a:spAutoFit/>
          </a:bodyPr>
          <a:lstStyle/>
          <a:p>
            <a:pPr algn="ctr"/>
            <a:r>
              <a:rPr lang="en-US" sz="2000" b="1" dirty="0">
                <a:solidFill>
                  <a:schemeClr val="tx1"/>
                </a:solidFill>
              </a:rPr>
              <a:t>The American Society for Biochemistry and Molecular Biology</a:t>
            </a:r>
          </a:p>
          <a:p>
            <a:pPr algn="ctr"/>
            <a:r>
              <a:rPr lang="en-US" sz="2000" b="1" dirty="0">
                <a:solidFill>
                  <a:schemeClr val="tx1"/>
                </a:solidFill>
              </a:rPr>
              <a:t>is a diverse community of biochemists and molecular life scientists.</a:t>
            </a:r>
          </a:p>
        </p:txBody>
      </p:sp>
      <p:sp>
        <p:nvSpPr>
          <p:cNvPr id="5" name="TextBox 4">
            <a:extLst>
              <a:ext uri="{FF2B5EF4-FFF2-40B4-BE49-F238E27FC236}">
                <a16:creationId xmlns:a16="http://schemas.microsoft.com/office/drawing/2014/main" id="{A928A811-B7D5-DBEA-B6DF-52ED7B2DEF7B}"/>
              </a:ext>
            </a:extLst>
          </p:cNvPr>
          <p:cNvSpPr txBox="1"/>
          <p:nvPr/>
        </p:nvSpPr>
        <p:spPr>
          <a:xfrm>
            <a:off x="402191" y="5655402"/>
            <a:ext cx="6999273" cy="707886"/>
          </a:xfrm>
          <a:prstGeom prst="rect">
            <a:avLst/>
          </a:prstGeom>
          <a:noFill/>
        </p:spPr>
        <p:txBody>
          <a:bodyPr wrap="square" rtlCol="0">
            <a:spAutoFit/>
          </a:bodyPr>
          <a:lstStyle/>
          <a:p>
            <a:r>
              <a:rPr lang="en-US" sz="2000" b="0" dirty="0"/>
              <a:t>Together, we’ll continue to advocate for science, connect researchers around the world and build a sustainable future.</a:t>
            </a:r>
            <a:endParaRPr lang="en-US" sz="2000" dirty="0"/>
          </a:p>
        </p:txBody>
      </p:sp>
      <p:pic>
        <p:nvPicPr>
          <p:cNvPr id="7" name="Picture 7" descr="A group of people holding certificates&#10;&#10;Description automatically generated">
            <a:extLst>
              <a:ext uri="{FF2B5EF4-FFF2-40B4-BE49-F238E27FC236}">
                <a16:creationId xmlns:a16="http://schemas.microsoft.com/office/drawing/2014/main" id="{597998C9-D472-B852-C88F-F10ADEB30CD2}"/>
              </a:ext>
            </a:extLst>
          </p:cNvPr>
          <p:cNvPicPr>
            <a:picLocks noChangeAspect="1"/>
          </p:cNvPicPr>
          <p:nvPr/>
        </p:nvPicPr>
        <p:blipFill>
          <a:blip r:embed="rId3"/>
          <a:stretch>
            <a:fillRect/>
          </a:stretch>
        </p:blipFill>
        <p:spPr>
          <a:xfrm>
            <a:off x="2410001" y="2489449"/>
            <a:ext cx="4379626" cy="2919037"/>
          </a:xfrm>
          <a:prstGeom prst="rect">
            <a:avLst/>
          </a:prstGeom>
        </p:spPr>
      </p:pic>
      <p:pic>
        <p:nvPicPr>
          <p:cNvPr id="6" name="Picture 5" descr="Qr code&#10;&#10;Description automatically generated">
            <a:extLst>
              <a:ext uri="{FF2B5EF4-FFF2-40B4-BE49-F238E27FC236}">
                <a16:creationId xmlns:a16="http://schemas.microsoft.com/office/drawing/2014/main" id="{8589029B-2B75-D487-2DF0-E677ED9BF95A}"/>
              </a:ext>
            </a:extLst>
          </p:cNvPr>
          <p:cNvPicPr>
            <a:picLocks noChangeAspect="1"/>
          </p:cNvPicPr>
          <p:nvPr/>
        </p:nvPicPr>
        <p:blipFill>
          <a:blip r:embed="rId4"/>
          <a:stretch>
            <a:fillRect/>
          </a:stretch>
        </p:blipFill>
        <p:spPr>
          <a:xfrm>
            <a:off x="7668882" y="4983992"/>
            <a:ext cx="1327017" cy="1327017"/>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3" name="Rectangle: Rounded Corners 2">
            <a:extLst>
              <a:ext uri="{FF2B5EF4-FFF2-40B4-BE49-F238E27FC236}">
                <a16:creationId xmlns:a16="http://schemas.microsoft.com/office/drawing/2014/main" id="{320F8A6D-DC45-EBDB-23A1-1C384092CE43}"/>
              </a:ext>
            </a:extLst>
          </p:cNvPr>
          <p:cNvSpPr/>
          <p:nvPr/>
        </p:nvSpPr>
        <p:spPr>
          <a:xfrm>
            <a:off x="354842" y="1885669"/>
            <a:ext cx="2040886"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Google Shape;108;p3"/>
          <p:cNvSpPr txBox="1">
            <a:spLocks noGrp="1"/>
          </p:cNvSpPr>
          <p:nvPr>
            <p:ph type="body" idx="1"/>
          </p:nvPr>
        </p:nvSpPr>
        <p:spPr>
          <a:xfrm>
            <a:off x="158307" y="166366"/>
            <a:ext cx="8730663" cy="878527"/>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2800"/>
              <a:buFont typeface="Arial"/>
              <a:buNone/>
            </a:pPr>
            <a:r>
              <a:rPr lang="en-US" sz="2800" b="0" dirty="0"/>
              <a:t>Congratulations on your [accomplishment]! Your career  development never ends. What’s next? </a:t>
            </a:r>
            <a:endParaRPr sz="2800" dirty="0"/>
          </a:p>
        </p:txBody>
      </p:sp>
      <p:sp>
        <p:nvSpPr>
          <p:cNvPr id="109" name="Google Shape;109;p3"/>
          <p:cNvSpPr txBox="1">
            <a:spLocks noGrp="1"/>
          </p:cNvSpPr>
          <p:nvPr>
            <p:ph type="body" idx="2"/>
          </p:nvPr>
        </p:nvSpPr>
        <p:spPr>
          <a:xfrm>
            <a:off x="4895823" y="2511001"/>
            <a:ext cx="3944612" cy="1665251"/>
          </a:xfrm>
          <a:prstGeom prst="rect">
            <a:avLst/>
          </a:prstGeom>
          <a:noFill/>
          <a:ln>
            <a:noFill/>
          </a:ln>
        </p:spPr>
        <p:txBody>
          <a:bodyPr spcFirstLastPara="1" wrap="square" lIns="91425" tIns="45700" rIns="91425" bIns="45700" anchor="t" anchorCtr="0">
            <a:noAutofit/>
          </a:bodyPr>
          <a:lstStyle/>
          <a:p>
            <a:pPr marL="0" indent="0" algn="ctr">
              <a:spcBef>
                <a:spcPts val="0"/>
              </a:spcBef>
              <a:buClr>
                <a:schemeClr val="dk1"/>
              </a:buClr>
              <a:buNone/>
            </a:pPr>
            <a:r>
              <a:rPr lang="en-US" dirty="0">
                <a:solidFill>
                  <a:schemeClr val="tx1"/>
                </a:solidFill>
              </a:rPr>
              <a:t>The ASBMB will be a partner in your professional development at every step of your journey  </a:t>
            </a:r>
          </a:p>
          <a:p>
            <a:pPr marL="0" lvl="0" indent="0" algn="l" rtl="0">
              <a:spcBef>
                <a:spcPts val="0"/>
              </a:spcBef>
              <a:spcAft>
                <a:spcPts val="0"/>
              </a:spcAft>
              <a:buClr>
                <a:schemeClr val="dk1"/>
              </a:buClr>
              <a:buSzPts val="2400"/>
              <a:buNone/>
            </a:pPr>
            <a:endParaRPr lang="en-US" dirty="0">
              <a:solidFill>
                <a:schemeClr val="tx1"/>
              </a:solidFill>
            </a:endParaRPr>
          </a:p>
          <a:p>
            <a:pPr marL="0" indent="0">
              <a:buClr>
                <a:schemeClr val="dk1"/>
              </a:buClr>
              <a:buNone/>
            </a:pPr>
            <a:endParaRPr dirty="0">
              <a:solidFill>
                <a:schemeClr val="tx1"/>
              </a:solidFill>
            </a:endParaRPr>
          </a:p>
          <a:p>
            <a:pPr marL="0" lvl="0" indent="0" algn="l" rtl="0">
              <a:spcBef>
                <a:spcPts val="480"/>
              </a:spcBef>
              <a:spcAft>
                <a:spcPts val="0"/>
              </a:spcAft>
              <a:buClr>
                <a:srgbClr val="000000"/>
              </a:buClr>
              <a:buSzPts val="2400"/>
              <a:buNone/>
            </a:pPr>
            <a:endParaRPr dirty="0">
              <a:solidFill>
                <a:schemeClr val="tx1"/>
              </a:solidFill>
            </a:endParaRPr>
          </a:p>
        </p:txBody>
      </p:sp>
      <p:sp>
        <p:nvSpPr>
          <p:cNvPr id="2" name="TextBox 1">
            <a:extLst>
              <a:ext uri="{FF2B5EF4-FFF2-40B4-BE49-F238E27FC236}">
                <a16:creationId xmlns:a16="http://schemas.microsoft.com/office/drawing/2014/main" id="{F9DCE999-09A5-A874-3EE0-E0BC18D6BF95}"/>
              </a:ext>
            </a:extLst>
          </p:cNvPr>
          <p:cNvSpPr txBox="1"/>
          <p:nvPr/>
        </p:nvSpPr>
        <p:spPr>
          <a:xfrm>
            <a:off x="223141" y="1994534"/>
            <a:ext cx="2304288" cy="707886"/>
          </a:xfrm>
          <a:prstGeom prst="rect">
            <a:avLst/>
          </a:prstGeom>
          <a:noFill/>
        </p:spPr>
        <p:txBody>
          <a:bodyPr wrap="square" lIns="91440" tIns="45720" rIns="91440" bIns="45720" rtlCol="0" anchor="t">
            <a:spAutoFit/>
          </a:bodyPr>
          <a:lstStyle/>
          <a:p>
            <a:pPr algn="ctr"/>
            <a:r>
              <a:rPr lang="en-US" sz="2000" b="1" dirty="0"/>
              <a:t>Manage </a:t>
            </a:r>
          </a:p>
          <a:p>
            <a:pPr algn="ctr"/>
            <a:r>
              <a:rPr lang="en-US" sz="2000" b="1" dirty="0"/>
              <a:t>your lab</a:t>
            </a:r>
          </a:p>
        </p:txBody>
      </p:sp>
      <p:sp>
        <p:nvSpPr>
          <p:cNvPr id="4" name="Rectangle: Rounded Corners 3">
            <a:extLst>
              <a:ext uri="{FF2B5EF4-FFF2-40B4-BE49-F238E27FC236}">
                <a16:creationId xmlns:a16="http://schemas.microsoft.com/office/drawing/2014/main" id="{1A02A45D-1549-237B-D3EE-03B91637E8E1}"/>
              </a:ext>
            </a:extLst>
          </p:cNvPr>
          <p:cNvSpPr/>
          <p:nvPr/>
        </p:nvSpPr>
        <p:spPr>
          <a:xfrm>
            <a:off x="2531114" y="1885669"/>
            <a:ext cx="2040886"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8533C363-1BA2-5F8D-489A-9864F9A49721}"/>
              </a:ext>
            </a:extLst>
          </p:cNvPr>
          <p:cNvSpPr/>
          <p:nvPr/>
        </p:nvSpPr>
        <p:spPr>
          <a:xfrm>
            <a:off x="354842" y="3095775"/>
            <a:ext cx="2040886"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Rounded Corners 5">
            <a:extLst>
              <a:ext uri="{FF2B5EF4-FFF2-40B4-BE49-F238E27FC236}">
                <a16:creationId xmlns:a16="http://schemas.microsoft.com/office/drawing/2014/main" id="{00E9882A-AA44-3A07-88A2-DA9D64CABE8A}"/>
              </a:ext>
            </a:extLst>
          </p:cNvPr>
          <p:cNvSpPr/>
          <p:nvPr/>
        </p:nvSpPr>
        <p:spPr>
          <a:xfrm>
            <a:off x="2531114" y="3123224"/>
            <a:ext cx="2040886"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a:extLst>
              <a:ext uri="{FF2B5EF4-FFF2-40B4-BE49-F238E27FC236}">
                <a16:creationId xmlns:a16="http://schemas.microsoft.com/office/drawing/2014/main" id="{ACA446CE-5CD9-F4CF-EF0D-0D58AB9445D3}"/>
              </a:ext>
            </a:extLst>
          </p:cNvPr>
          <p:cNvSpPr txBox="1"/>
          <p:nvPr/>
        </p:nvSpPr>
        <p:spPr>
          <a:xfrm>
            <a:off x="2442808" y="2143232"/>
            <a:ext cx="2217497" cy="400110"/>
          </a:xfrm>
          <a:prstGeom prst="rect">
            <a:avLst/>
          </a:prstGeom>
          <a:noFill/>
        </p:spPr>
        <p:txBody>
          <a:bodyPr wrap="square" lIns="91440" tIns="45720" rIns="91440" bIns="45720" rtlCol="0" anchor="t">
            <a:spAutoFit/>
          </a:bodyPr>
          <a:lstStyle/>
          <a:p>
            <a:pPr algn="ctr"/>
            <a:r>
              <a:rPr lang="en-US" sz="2000" b="1" dirty="0">
                <a:solidFill>
                  <a:schemeClr val="tx1"/>
                </a:solidFill>
              </a:rPr>
              <a:t>Earn awards</a:t>
            </a:r>
            <a:endParaRPr lang="en-US" sz="2000" b="1" dirty="0"/>
          </a:p>
        </p:txBody>
      </p:sp>
      <p:sp>
        <p:nvSpPr>
          <p:cNvPr id="8" name="TextBox 7">
            <a:extLst>
              <a:ext uri="{FF2B5EF4-FFF2-40B4-BE49-F238E27FC236}">
                <a16:creationId xmlns:a16="http://schemas.microsoft.com/office/drawing/2014/main" id="{378F77FD-3152-1777-10FF-C555104EBDFE}"/>
              </a:ext>
            </a:extLst>
          </p:cNvPr>
          <p:cNvSpPr txBox="1"/>
          <p:nvPr/>
        </p:nvSpPr>
        <p:spPr>
          <a:xfrm>
            <a:off x="303565" y="3203496"/>
            <a:ext cx="2174892" cy="707886"/>
          </a:xfrm>
          <a:prstGeom prst="rect">
            <a:avLst/>
          </a:prstGeom>
          <a:noFill/>
        </p:spPr>
        <p:txBody>
          <a:bodyPr wrap="square" lIns="91440" tIns="45720" rIns="91440" bIns="45720" rtlCol="0" anchor="t">
            <a:spAutoFit/>
          </a:bodyPr>
          <a:lstStyle/>
          <a:p>
            <a:pPr algn="ctr"/>
            <a:r>
              <a:rPr lang="en-US" sz="2000" b="1" dirty="0"/>
              <a:t>Communicate your science</a:t>
            </a:r>
          </a:p>
        </p:txBody>
      </p:sp>
      <p:sp>
        <p:nvSpPr>
          <p:cNvPr id="9" name="TextBox 8">
            <a:extLst>
              <a:ext uri="{FF2B5EF4-FFF2-40B4-BE49-F238E27FC236}">
                <a16:creationId xmlns:a16="http://schemas.microsoft.com/office/drawing/2014/main" id="{AF00FD1B-9A26-324F-73C1-0376BDEEBD5D}"/>
              </a:ext>
            </a:extLst>
          </p:cNvPr>
          <p:cNvSpPr txBox="1"/>
          <p:nvPr/>
        </p:nvSpPr>
        <p:spPr>
          <a:xfrm>
            <a:off x="2199595" y="3213274"/>
            <a:ext cx="2703922" cy="707886"/>
          </a:xfrm>
          <a:prstGeom prst="rect">
            <a:avLst/>
          </a:prstGeom>
          <a:noFill/>
        </p:spPr>
        <p:txBody>
          <a:bodyPr wrap="square" lIns="91440" tIns="45720" rIns="91440" bIns="45720" rtlCol="0" anchor="t">
            <a:spAutoFit/>
          </a:bodyPr>
          <a:lstStyle/>
          <a:p>
            <a:pPr algn="ctr"/>
            <a:r>
              <a:rPr lang="en-US" sz="2000" b="1" dirty="0"/>
              <a:t>Learn to </a:t>
            </a:r>
          </a:p>
          <a:p>
            <a:pPr algn="ctr"/>
            <a:r>
              <a:rPr lang="en-US" sz="2000" b="1" dirty="0"/>
              <a:t>write grants</a:t>
            </a:r>
          </a:p>
        </p:txBody>
      </p:sp>
      <p:sp>
        <p:nvSpPr>
          <p:cNvPr id="10" name="TextBox 9">
            <a:extLst>
              <a:ext uri="{FF2B5EF4-FFF2-40B4-BE49-F238E27FC236}">
                <a16:creationId xmlns:a16="http://schemas.microsoft.com/office/drawing/2014/main" id="{A9FB40AF-1477-D46E-F04C-720ABC2F00E7}"/>
              </a:ext>
            </a:extLst>
          </p:cNvPr>
          <p:cNvSpPr txBox="1"/>
          <p:nvPr/>
        </p:nvSpPr>
        <p:spPr>
          <a:xfrm>
            <a:off x="354842" y="5733331"/>
            <a:ext cx="7026287"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b="1" dirty="0">
                <a:solidFill>
                  <a:schemeClr val="dk1"/>
                </a:solidFill>
              </a:rPr>
              <a:t>The ASBMB is here to help you reach your career goals</a:t>
            </a:r>
          </a:p>
        </p:txBody>
      </p:sp>
      <p:sp>
        <p:nvSpPr>
          <p:cNvPr id="12" name="Rectangle: Rounded Corners 4">
            <a:extLst>
              <a:ext uri="{FF2B5EF4-FFF2-40B4-BE49-F238E27FC236}">
                <a16:creationId xmlns:a16="http://schemas.microsoft.com/office/drawing/2014/main" id="{842EA293-5CC2-0399-8113-7A3EB8073346}"/>
              </a:ext>
            </a:extLst>
          </p:cNvPr>
          <p:cNvSpPr/>
          <p:nvPr/>
        </p:nvSpPr>
        <p:spPr>
          <a:xfrm>
            <a:off x="354842" y="4275102"/>
            <a:ext cx="2040886"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4">
            <a:extLst>
              <a:ext uri="{FF2B5EF4-FFF2-40B4-BE49-F238E27FC236}">
                <a16:creationId xmlns:a16="http://schemas.microsoft.com/office/drawing/2014/main" id="{D17EED81-2B15-B524-CA02-0D4CE37C8359}"/>
              </a:ext>
            </a:extLst>
          </p:cNvPr>
          <p:cNvSpPr/>
          <p:nvPr/>
        </p:nvSpPr>
        <p:spPr>
          <a:xfrm>
            <a:off x="2531114" y="4281877"/>
            <a:ext cx="2040886" cy="95410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5137777A-9200-B419-8DEB-8252F8ACC111}"/>
              </a:ext>
            </a:extLst>
          </p:cNvPr>
          <p:cNvSpPr txBox="1"/>
          <p:nvPr/>
        </p:nvSpPr>
        <p:spPr>
          <a:xfrm>
            <a:off x="221110" y="4242527"/>
            <a:ext cx="2304288" cy="1015663"/>
          </a:xfrm>
          <a:prstGeom prst="rect">
            <a:avLst/>
          </a:prstGeom>
          <a:noFill/>
        </p:spPr>
        <p:txBody>
          <a:bodyPr wrap="square" lIns="91440" tIns="45720" rIns="91440" bIns="45720" rtlCol="0" anchor="t">
            <a:spAutoFit/>
          </a:bodyPr>
          <a:lstStyle/>
          <a:p>
            <a:pPr algn="ctr"/>
            <a:r>
              <a:rPr lang="en-US" sz="2000" b="1" dirty="0">
                <a:solidFill>
                  <a:schemeClr val="tx1"/>
                </a:solidFill>
              </a:rPr>
              <a:t>Grow your molecular life science network</a:t>
            </a:r>
          </a:p>
        </p:txBody>
      </p:sp>
      <p:sp>
        <p:nvSpPr>
          <p:cNvPr id="15" name="TextBox 14">
            <a:extLst>
              <a:ext uri="{FF2B5EF4-FFF2-40B4-BE49-F238E27FC236}">
                <a16:creationId xmlns:a16="http://schemas.microsoft.com/office/drawing/2014/main" id="{DD66FDE4-965D-B2A8-2F9D-48F9108F91AB}"/>
              </a:ext>
            </a:extLst>
          </p:cNvPr>
          <p:cNvSpPr txBox="1"/>
          <p:nvPr/>
        </p:nvSpPr>
        <p:spPr>
          <a:xfrm>
            <a:off x="2391666" y="4425282"/>
            <a:ext cx="2304288" cy="707886"/>
          </a:xfrm>
          <a:prstGeom prst="rect">
            <a:avLst/>
          </a:prstGeom>
          <a:noFill/>
        </p:spPr>
        <p:txBody>
          <a:bodyPr wrap="square" lIns="91440" tIns="45720" rIns="91440" bIns="45720" rtlCol="0" anchor="t">
            <a:spAutoFit/>
          </a:bodyPr>
          <a:lstStyle/>
          <a:p>
            <a:pPr algn="ctr"/>
            <a:r>
              <a:rPr lang="en-US" sz="2000" b="1" dirty="0">
                <a:solidFill>
                  <a:schemeClr val="tx1"/>
                </a:solidFill>
              </a:rPr>
              <a:t>Advocate for science</a:t>
            </a:r>
          </a:p>
        </p:txBody>
      </p:sp>
      <p:pic>
        <p:nvPicPr>
          <p:cNvPr id="17" name="Picture 16" descr="Qr code&#10;&#10;Description automatically generated">
            <a:extLst>
              <a:ext uri="{FF2B5EF4-FFF2-40B4-BE49-F238E27FC236}">
                <a16:creationId xmlns:a16="http://schemas.microsoft.com/office/drawing/2014/main" id="{2AF1D301-1C6E-68C7-E086-B3FDFAEC4483}"/>
              </a:ext>
            </a:extLst>
          </p:cNvPr>
          <p:cNvPicPr>
            <a:picLocks noChangeAspect="1"/>
          </p:cNvPicPr>
          <p:nvPr/>
        </p:nvPicPr>
        <p:blipFill>
          <a:blip r:embed="rId3"/>
          <a:stretch>
            <a:fillRect/>
          </a:stretch>
        </p:blipFill>
        <p:spPr>
          <a:xfrm>
            <a:off x="7712014" y="4962610"/>
            <a:ext cx="1322537" cy="1322537"/>
          </a:xfrm>
          <a:prstGeom prst="rect">
            <a:avLst/>
          </a:prstGeom>
        </p:spPr>
      </p:pic>
    </p:spTree>
    <p:extLst>
      <p:ext uri="{BB962C8B-B14F-4D97-AF65-F5344CB8AC3E}">
        <p14:creationId xmlns:p14="http://schemas.microsoft.com/office/powerpoint/2010/main" val="3759102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4"/>
          <p:cNvSpPr txBox="1">
            <a:spLocks noGrp="1"/>
          </p:cNvSpPr>
          <p:nvPr>
            <p:ph type="body" idx="1"/>
          </p:nvPr>
        </p:nvSpPr>
        <p:spPr>
          <a:xfrm>
            <a:off x="286865" y="133473"/>
            <a:ext cx="8230601" cy="75353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b="0" dirty="0"/>
              <a:t>Is building relationships with other scientists important to you? </a:t>
            </a:r>
            <a:endParaRPr dirty="0"/>
          </a:p>
        </p:txBody>
      </p:sp>
      <p:sp>
        <p:nvSpPr>
          <p:cNvPr id="118" name="Google Shape;118;p4"/>
          <p:cNvSpPr txBox="1"/>
          <p:nvPr/>
        </p:nvSpPr>
        <p:spPr>
          <a:xfrm>
            <a:off x="4620576" y="1905584"/>
            <a:ext cx="4414568" cy="2953310"/>
          </a:xfrm>
          <a:prstGeom prst="rect">
            <a:avLst/>
          </a:prstGeom>
          <a:noFill/>
          <a:ln>
            <a:noFill/>
          </a:ln>
        </p:spPr>
        <p:txBody>
          <a:bodyPr spcFirstLastPara="1" wrap="square" lIns="91425" tIns="45700" rIns="91425" bIns="45700" anchor="t" anchorCtr="0">
            <a:normAutofit fontScale="62500" lnSpcReduction="20000"/>
          </a:bodyPr>
          <a:lstStyle/>
          <a:p>
            <a:pPr marL="0" marR="0" lvl="0" indent="0" algn="l" rtl="0">
              <a:lnSpc>
                <a:spcPct val="120000"/>
              </a:lnSpc>
              <a:spcBef>
                <a:spcPts val="0"/>
              </a:spcBef>
              <a:spcAft>
                <a:spcPts val="0"/>
              </a:spcAft>
              <a:buClr>
                <a:srgbClr val="000000"/>
              </a:buClr>
              <a:buSzPts val="2400"/>
              <a:buFont typeface="Arial"/>
              <a:buNone/>
            </a:pPr>
            <a:r>
              <a:rPr lang="en-US" sz="3100" dirty="0">
                <a:latin typeface="+mn-lt"/>
              </a:rPr>
              <a:t>The ASBMB provides its members many opportunities to bring people together </a:t>
            </a:r>
            <a:r>
              <a:rPr lang="en-US" sz="3100" b="0" i="0" dirty="0">
                <a:solidFill>
                  <a:srgbClr val="4A4A4A"/>
                </a:solidFill>
                <a:effectLst/>
                <a:latin typeface="+mn-lt"/>
              </a:rPr>
              <a:t>— </a:t>
            </a:r>
            <a:r>
              <a:rPr lang="en-US" sz="3100" dirty="0">
                <a:latin typeface="+mn-lt"/>
              </a:rPr>
              <a:t>in small focused conferences and large annual meetings </a:t>
            </a:r>
            <a:r>
              <a:rPr lang="en-US" sz="3100" b="0" i="0" dirty="0">
                <a:solidFill>
                  <a:srgbClr val="4A4A4A"/>
                </a:solidFill>
                <a:effectLst/>
                <a:latin typeface="+mn-lt"/>
              </a:rPr>
              <a:t>— </a:t>
            </a:r>
            <a:r>
              <a:rPr lang="en-US" sz="3100" dirty="0">
                <a:latin typeface="+mn-lt"/>
              </a:rPr>
              <a:t>both virtually and in person, to share their research, make connections and cultivate an interactive scientific community.</a:t>
            </a:r>
            <a:endParaRPr lang="en-US" sz="2400" b="0" i="0" u="none" strike="noStrike" cap="none" dirty="0">
              <a:solidFill>
                <a:schemeClr val="dk1"/>
              </a:solidFill>
              <a:latin typeface="Arial"/>
              <a:ea typeface="Arial"/>
              <a:cs typeface="Arial"/>
            </a:endParaRPr>
          </a:p>
          <a:p>
            <a:pPr>
              <a:lnSpc>
                <a:spcPct val="90000"/>
              </a:lnSpc>
              <a:spcBef>
                <a:spcPts val="1000"/>
              </a:spcBef>
              <a:buSzPts val="2400"/>
            </a:pPr>
            <a:endParaRPr lang="en-US" sz="2400" b="0" i="0" u="none" strike="noStrike" cap="none" dirty="0">
              <a:solidFill>
                <a:schemeClr val="dk1"/>
              </a:solidFill>
              <a:latin typeface="Arial"/>
              <a:ea typeface="Arial"/>
              <a:cs typeface="Arial"/>
              <a:sym typeface="Arial"/>
            </a:endParaRPr>
          </a:p>
          <a:p>
            <a:pPr marL="0" marR="0" lvl="0" indent="0" algn="l" rtl="0">
              <a:lnSpc>
                <a:spcPct val="90000"/>
              </a:lnSpc>
              <a:spcBef>
                <a:spcPts val="1000"/>
              </a:spcBef>
              <a:spcAft>
                <a:spcPts val="0"/>
              </a:spcAft>
              <a:buClr>
                <a:srgbClr val="000000"/>
              </a:buClr>
              <a:buSzPts val="2400"/>
              <a:buFont typeface="Arial"/>
              <a:buNone/>
            </a:pPr>
            <a:endParaRPr sz="2400" b="0" i="0" u="none" strike="noStrike" cap="none" dirty="0">
              <a:solidFill>
                <a:srgbClr val="000000"/>
              </a:solidFill>
              <a:latin typeface="Arial"/>
              <a:ea typeface="Arial"/>
              <a:cs typeface="Arial"/>
              <a:sym typeface="Arial"/>
            </a:endParaRPr>
          </a:p>
        </p:txBody>
      </p:sp>
      <p:pic>
        <p:nvPicPr>
          <p:cNvPr id="4" name="Picture 4">
            <a:extLst>
              <a:ext uri="{FF2B5EF4-FFF2-40B4-BE49-F238E27FC236}">
                <a16:creationId xmlns:a16="http://schemas.microsoft.com/office/drawing/2014/main" id="{E10205E8-46AD-9C47-A1A5-2423CE229B91}"/>
              </a:ext>
            </a:extLst>
          </p:cNvPr>
          <p:cNvPicPr>
            <a:picLocks noChangeAspect="1"/>
          </p:cNvPicPr>
          <p:nvPr/>
        </p:nvPicPr>
        <p:blipFill>
          <a:blip r:embed="rId3"/>
          <a:stretch>
            <a:fillRect/>
          </a:stretch>
        </p:blipFill>
        <p:spPr>
          <a:xfrm>
            <a:off x="108857" y="1905584"/>
            <a:ext cx="4414568" cy="2953310"/>
          </a:xfrm>
          <a:prstGeom prst="rect">
            <a:avLst/>
          </a:prstGeom>
        </p:spPr>
      </p:pic>
      <p:pic>
        <p:nvPicPr>
          <p:cNvPr id="5" name="Picture 4" descr="Qr code&#10;&#10;Description automatically generated">
            <a:extLst>
              <a:ext uri="{FF2B5EF4-FFF2-40B4-BE49-F238E27FC236}">
                <a16:creationId xmlns:a16="http://schemas.microsoft.com/office/drawing/2014/main" id="{7A993784-ABB0-693E-EA33-175A292DE789}"/>
              </a:ext>
            </a:extLst>
          </p:cNvPr>
          <p:cNvPicPr>
            <a:picLocks noChangeAspect="1"/>
          </p:cNvPicPr>
          <p:nvPr/>
        </p:nvPicPr>
        <p:blipFill>
          <a:blip r:embed="rId4"/>
          <a:stretch>
            <a:fillRect/>
          </a:stretch>
        </p:blipFill>
        <p:spPr>
          <a:xfrm>
            <a:off x="7712015" y="4996576"/>
            <a:ext cx="1323128" cy="1323128"/>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5"/>
        <p:cNvGrpSpPr/>
        <p:nvPr/>
      </p:nvGrpSpPr>
      <p:grpSpPr>
        <a:xfrm>
          <a:off x="0" y="0"/>
          <a:ext cx="0" cy="0"/>
          <a:chOff x="0" y="0"/>
          <a:chExt cx="0" cy="0"/>
        </a:xfrm>
      </p:grpSpPr>
      <p:sp>
        <p:nvSpPr>
          <p:cNvPr id="136" name="Google Shape;136;p6"/>
          <p:cNvSpPr txBox="1">
            <a:spLocks noGrp="1"/>
          </p:cNvSpPr>
          <p:nvPr>
            <p:ph type="body" idx="1"/>
          </p:nvPr>
        </p:nvSpPr>
        <p:spPr>
          <a:xfrm>
            <a:off x="456699" y="126223"/>
            <a:ext cx="8230601" cy="955066"/>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b="0" dirty="0"/>
              <a:t>Together we advocate for </a:t>
            </a:r>
          </a:p>
          <a:p>
            <a:pPr marL="0" lvl="0" indent="0" algn="ctr" rtl="0">
              <a:spcBef>
                <a:spcPts val="0"/>
              </a:spcBef>
              <a:spcAft>
                <a:spcPts val="0"/>
              </a:spcAft>
              <a:buClr>
                <a:schemeClr val="lt1"/>
              </a:buClr>
              <a:buSzPts val="3600"/>
              <a:buFont typeface="Arial"/>
              <a:buNone/>
            </a:pPr>
            <a:r>
              <a:rPr lang="en-US" b="0" dirty="0"/>
              <a:t>molecular life sciences </a:t>
            </a:r>
            <a:endParaRPr dirty="0"/>
          </a:p>
        </p:txBody>
      </p:sp>
      <p:sp>
        <p:nvSpPr>
          <p:cNvPr id="137" name="Google Shape;137;p6"/>
          <p:cNvSpPr txBox="1"/>
          <p:nvPr/>
        </p:nvSpPr>
        <p:spPr>
          <a:xfrm>
            <a:off x="448073" y="2463848"/>
            <a:ext cx="7429655" cy="2163574"/>
          </a:xfrm>
          <a:prstGeom prst="rect">
            <a:avLst/>
          </a:prstGeom>
          <a:noFill/>
          <a:ln>
            <a:noFill/>
          </a:ln>
        </p:spPr>
        <p:txBody>
          <a:bodyPr spcFirstLastPara="1" wrap="square" lIns="91425" tIns="45700" rIns="91425" bIns="45700" anchor="t" anchorCtr="0">
            <a:normAutofit/>
          </a:bodyPr>
          <a:lstStyle/>
          <a:p>
            <a:pPr marL="228600" marR="0" lvl="0" indent="-228600" algn="l" rtl="0">
              <a:lnSpc>
                <a:spcPct val="90000"/>
              </a:lnSpc>
              <a:spcBef>
                <a:spcPts val="1000"/>
              </a:spcBef>
              <a:spcAft>
                <a:spcPts val="0"/>
              </a:spcAft>
              <a:buClr>
                <a:schemeClr val="dk1"/>
              </a:buClr>
              <a:buSzPts val="1600"/>
              <a:buFont typeface="Arial"/>
              <a:buChar char="•"/>
            </a:pPr>
            <a:r>
              <a:rPr lang="en-US" sz="2000" b="0" i="0" strike="noStrike" cap="none" dirty="0">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We have full-time staff that support your advocacy efforts </a:t>
            </a:r>
          </a:p>
          <a:p>
            <a:pPr marL="228600" marR="0" lvl="0" indent="-228600" algn="l" rtl="0">
              <a:lnSpc>
                <a:spcPct val="90000"/>
              </a:lnSpc>
              <a:spcBef>
                <a:spcPts val="1000"/>
              </a:spcBef>
              <a:spcAft>
                <a:spcPts val="0"/>
              </a:spcAft>
              <a:buClr>
                <a:schemeClr val="dk1"/>
              </a:buClr>
              <a:buSzPts val="1600"/>
              <a:buFont typeface="Arial"/>
              <a:buChar char="•"/>
            </a:pPr>
            <a:r>
              <a:rPr lang="en-US" sz="2000" b="0" i="0" strike="noStrike" cap="none" dirty="0">
                <a:solidFill>
                  <a:schemeClr val="dk1"/>
                </a:solidFill>
                <a:uFill>
                  <a:noFill/>
                </a:uFill>
                <a:latin typeface="Arial"/>
                <a:ea typeface="Arial"/>
                <a:cs typeface="Arial"/>
                <a:sym typeface="Arial"/>
                <a:hlinkClick r:id="rId3">
                  <a:extLst>
                    <a:ext uri="{A12FA001-AC4F-418D-AE19-62706E023703}">
                      <ahyp:hlinkClr xmlns:ahyp="http://schemas.microsoft.com/office/drawing/2018/hyperlinkcolor" val="tx"/>
                    </a:ext>
                  </a:extLst>
                </a:hlinkClick>
              </a:rPr>
              <a:t>We back bills to bolster minority-serving institutions</a:t>
            </a:r>
            <a:r>
              <a:rPr lang="en-US" sz="2000" b="0" i="0" strike="noStrike" cap="none" dirty="0">
                <a:solidFill>
                  <a:schemeClr val="dk1"/>
                </a:solidFill>
                <a:latin typeface="Arial"/>
                <a:ea typeface="Arial"/>
                <a:cs typeface="Arial"/>
                <a:sym typeface="Arial"/>
              </a:rPr>
              <a:t> </a:t>
            </a:r>
            <a:endParaRPr sz="1800" dirty="0"/>
          </a:p>
          <a:p>
            <a:pPr marL="228600" indent="-228600">
              <a:lnSpc>
                <a:spcPct val="90000"/>
              </a:lnSpc>
              <a:spcBef>
                <a:spcPts val="1000"/>
              </a:spcBef>
              <a:buClr>
                <a:schemeClr val="dk1"/>
              </a:buClr>
              <a:buSzPts val="1600"/>
              <a:buFont typeface="Arial"/>
              <a:buChar char="•"/>
            </a:pPr>
            <a:r>
              <a:rPr lang="en-US" sz="2000" b="0" i="0" strike="noStrike" cap="none" dirty="0">
                <a:solidFill>
                  <a:schemeClr val="tx1"/>
                </a:solidFill>
                <a:uFill>
                  <a:noFill/>
                </a:uFill>
                <a:latin typeface="Arial"/>
                <a:ea typeface="Arial"/>
                <a:cs typeface="Arial"/>
                <a:sym typeface="Arial"/>
                <a:hlinkClick r:id="rId4">
                  <a:extLst>
                    <a:ext uri="{A12FA001-AC4F-418D-AE19-62706E023703}">
                      <ahyp:hlinkClr xmlns:ahyp="http://schemas.microsoft.com/office/drawing/2018/hyperlinkcolor" val="tx"/>
                    </a:ext>
                  </a:extLst>
                </a:hlinkClick>
              </a:rPr>
              <a:t>We work with federal science agencies</a:t>
            </a:r>
            <a:r>
              <a:rPr lang="en-US" sz="2000" b="0" i="0" strike="noStrike" cap="none" dirty="0">
                <a:solidFill>
                  <a:schemeClr val="tx1"/>
                </a:solidFill>
                <a:uFill>
                  <a:noFill/>
                </a:uFill>
                <a:latin typeface="Arial"/>
                <a:ea typeface="Arial"/>
                <a:cs typeface="Arial"/>
                <a:sym typeface="Arial"/>
              </a:rPr>
              <a:t> </a:t>
            </a:r>
            <a:r>
              <a:rPr lang="en-US" sz="2000" b="0" i="0" u="none" strike="noStrike" cap="none" dirty="0">
                <a:solidFill>
                  <a:schemeClr val="tx1"/>
                </a:solidFill>
                <a:latin typeface="Arial"/>
                <a:ea typeface="Arial"/>
                <a:cs typeface="Arial"/>
                <a:sym typeface="Arial"/>
              </a:rPr>
              <a:t>to increase equity, inclusion and diversity</a:t>
            </a:r>
            <a:endParaRPr sz="2000" b="0" i="0" strike="noStrike" cap="none" dirty="0">
              <a:solidFill>
                <a:schemeClr val="dk1"/>
              </a:solidFill>
              <a:latin typeface="Arial"/>
              <a:ea typeface="Arial"/>
              <a:cs typeface="Arial"/>
              <a:sym typeface="Arial"/>
            </a:endParaRPr>
          </a:p>
          <a:p>
            <a:pPr marL="228600" marR="0" lvl="0" indent="-228600" algn="l" rtl="0">
              <a:lnSpc>
                <a:spcPct val="90000"/>
              </a:lnSpc>
              <a:spcBef>
                <a:spcPts val="1000"/>
              </a:spcBef>
              <a:spcAft>
                <a:spcPts val="0"/>
              </a:spcAft>
              <a:buClr>
                <a:schemeClr val="dk1"/>
              </a:buClr>
              <a:buSzPts val="1600"/>
              <a:buFont typeface="Arial"/>
              <a:buChar char="•"/>
            </a:pPr>
            <a:r>
              <a:rPr lang="en-US" sz="2000" b="0" i="0" u="none" strike="noStrike" cap="none" dirty="0">
                <a:solidFill>
                  <a:schemeClr val="dk1"/>
                </a:solidFill>
                <a:latin typeface="Arial"/>
                <a:ea typeface="Arial"/>
                <a:cs typeface="Arial"/>
                <a:sym typeface="Arial"/>
              </a:rPr>
              <a:t>We advocate for pro-science provisions that become law</a:t>
            </a:r>
            <a:endParaRPr sz="1600" b="1" i="0" u="none" strike="noStrike" cap="none" dirty="0">
              <a:solidFill>
                <a:schemeClr val="dk1"/>
              </a:solidFill>
              <a:latin typeface="Arial"/>
              <a:ea typeface="Arial"/>
              <a:cs typeface="Arial"/>
              <a:sym typeface="Arial"/>
            </a:endParaRPr>
          </a:p>
        </p:txBody>
      </p:sp>
      <p:pic>
        <p:nvPicPr>
          <p:cNvPr id="138" name="Google Shape;138;p6" descr="dna999.png"/>
          <p:cNvPicPr preferRelativeResize="0"/>
          <p:nvPr/>
        </p:nvPicPr>
        <p:blipFill rotWithShape="1">
          <a:blip r:embed="rId5">
            <a:alphaModFix/>
          </a:blip>
          <a:srcRect/>
          <a:stretch/>
        </p:blipFill>
        <p:spPr>
          <a:xfrm>
            <a:off x="1257646" y="4575356"/>
            <a:ext cx="5118400" cy="1458626"/>
          </a:xfrm>
          <a:prstGeom prst="rect">
            <a:avLst/>
          </a:prstGeom>
          <a:noFill/>
          <a:ln>
            <a:noFill/>
          </a:ln>
        </p:spPr>
      </p:pic>
      <p:sp>
        <p:nvSpPr>
          <p:cNvPr id="3" name="TextBox 2">
            <a:extLst>
              <a:ext uri="{FF2B5EF4-FFF2-40B4-BE49-F238E27FC236}">
                <a16:creationId xmlns:a16="http://schemas.microsoft.com/office/drawing/2014/main" id="{7FEB895C-D8AF-FB42-6DFD-5B9C14E7FF15}"/>
              </a:ext>
            </a:extLst>
          </p:cNvPr>
          <p:cNvSpPr txBox="1"/>
          <p:nvPr/>
        </p:nvSpPr>
        <p:spPr>
          <a:xfrm>
            <a:off x="316992" y="1475232"/>
            <a:ext cx="8370308" cy="1015663"/>
          </a:xfrm>
          <a:prstGeom prst="rect">
            <a:avLst/>
          </a:prstGeom>
          <a:noFill/>
        </p:spPr>
        <p:txBody>
          <a:bodyPr wrap="square" rtlCol="0">
            <a:spAutoFit/>
          </a:bodyPr>
          <a:lstStyle/>
          <a:p>
            <a:r>
              <a:rPr lang="en-US" sz="2000" b="0" i="0" u="none" strike="noStrike" cap="none" dirty="0">
                <a:solidFill>
                  <a:schemeClr val="dk1"/>
                </a:solidFill>
                <a:latin typeface="Arial"/>
                <a:ea typeface="Arial"/>
                <a:cs typeface="Arial"/>
                <a:sym typeface="Arial"/>
              </a:rPr>
              <a:t>The ASBMB makes it easy for you to relay your concerns and ambitions to the policy leaders who make decisions that affect the future of the biomedical research enterprise.</a:t>
            </a:r>
            <a:endParaRPr lang="en-US" sz="2000" dirty="0"/>
          </a:p>
        </p:txBody>
      </p:sp>
      <p:sp>
        <p:nvSpPr>
          <p:cNvPr id="4" name="TextBox 3">
            <a:extLst>
              <a:ext uri="{FF2B5EF4-FFF2-40B4-BE49-F238E27FC236}">
                <a16:creationId xmlns:a16="http://schemas.microsoft.com/office/drawing/2014/main" id="{6A31527A-A151-4C33-FE8B-A5C58CA67C15}"/>
              </a:ext>
            </a:extLst>
          </p:cNvPr>
          <p:cNvSpPr txBox="1"/>
          <p:nvPr/>
        </p:nvSpPr>
        <p:spPr>
          <a:xfrm>
            <a:off x="456699" y="6225037"/>
            <a:ext cx="7160935" cy="400110"/>
          </a:xfrm>
          <a:prstGeom prst="rect">
            <a:avLst/>
          </a:prstGeom>
          <a:noFill/>
        </p:spPr>
        <p:txBody>
          <a:bodyPr wrap="none" rtlCol="0">
            <a:spAutoFit/>
          </a:bodyPr>
          <a:lstStyle/>
          <a:p>
            <a:r>
              <a:rPr lang="en-US" sz="2000" b="1" dirty="0">
                <a:solidFill>
                  <a:schemeClr val="dk1"/>
                </a:solidFill>
              </a:rPr>
              <a:t>We want you to c</a:t>
            </a:r>
            <a:r>
              <a:rPr lang="en-US" sz="2000" b="1" i="0" u="none" strike="noStrike" cap="none" dirty="0">
                <a:solidFill>
                  <a:schemeClr val="dk1"/>
                </a:solidFill>
                <a:latin typeface="Arial"/>
                <a:ea typeface="Arial"/>
                <a:cs typeface="Arial"/>
                <a:sym typeface="Arial"/>
              </a:rPr>
              <a:t>ontribute to next year's policy activities!</a:t>
            </a:r>
            <a:endParaRPr lang="en-US" sz="2000" dirty="0"/>
          </a:p>
        </p:txBody>
      </p:sp>
      <p:pic>
        <p:nvPicPr>
          <p:cNvPr id="6" name="Picture 5" descr="Qr code&#10;&#10;Description automatically generated">
            <a:extLst>
              <a:ext uri="{FF2B5EF4-FFF2-40B4-BE49-F238E27FC236}">
                <a16:creationId xmlns:a16="http://schemas.microsoft.com/office/drawing/2014/main" id="{F3DAC635-130A-D3BC-B8A4-9E5FDE8D296C}"/>
              </a:ext>
            </a:extLst>
          </p:cNvPr>
          <p:cNvPicPr>
            <a:picLocks noChangeAspect="1"/>
          </p:cNvPicPr>
          <p:nvPr/>
        </p:nvPicPr>
        <p:blipFill>
          <a:blip r:embed="rId6"/>
          <a:stretch>
            <a:fillRect/>
          </a:stretch>
        </p:blipFill>
        <p:spPr>
          <a:xfrm>
            <a:off x="7746520" y="5020211"/>
            <a:ext cx="1323797" cy="1323797"/>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42"/>
        <p:cNvGrpSpPr/>
        <p:nvPr/>
      </p:nvGrpSpPr>
      <p:grpSpPr>
        <a:xfrm>
          <a:off x="0" y="0"/>
          <a:ext cx="0" cy="0"/>
          <a:chOff x="0" y="0"/>
          <a:chExt cx="0" cy="0"/>
        </a:xfrm>
      </p:grpSpPr>
      <p:sp>
        <p:nvSpPr>
          <p:cNvPr id="143" name="Google Shape;143;p7"/>
          <p:cNvSpPr txBox="1">
            <a:spLocks noGrp="1"/>
          </p:cNvSpPr>
          <p:nvPr>
            <p:ph type="body" idx="1"/>
          </p:nvPr>
        </p:nvSpPr>
        <p:spPr>
          <a:xfrm>
            <a:off x="306156" y="152764"/>
            <a:ext cx="8230601" cy="75353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b="0" dirty="0"/>
              <a:t>The ASBMB is founded on a tradition of enduring, ground-breaking science </a:t>
            </a:r>
            <a:endParaRPr dirty="0"/>
          </a:p>
        </p:txBody>
      </p:sp>
      <p:sp>
        <p:nvSpPr>
          <p:cNvPr id="144" name="Google Shape;144;p7"/>
          <p:cNvSpPr txBox="1"/>
          <p:nvPr/>
        </p:nvSpPr>
        <p:spPr>
          <a:xfrm>
            <a:off x="499703" y="1544816"/>
            <a:ext cx="8165325" cy="973051"/>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2200"/>
              <a:buFont typeface="Arial"/>
              <a:buNone/>
            </a:pPr>
            <a:r>
              <a:rPr lang="en-US" sz="2200" b="0" i="0" u="none" strike="noStrike" cap="none" dirty="0">
                <a:solidFill>
                  <a:schemeClr val="dk1"/>
                </a:solidFill>
                <a:latin typeface="Arial"/>
                <a:ea typeface="Arial"/>
                <a:cs typeface="Arial"/>
                <a:sym typeface="Arial"/>
              </a:rPr>
              <a:t>For over 114 years, the ASBMB has been bringing significant and enduring research to the scientific community. The ASBMB publishes three major open-access and peer-reviewed journals</a:t>
            </a:r>
            <a:br>
              <a:rPr lang="en-US" sz="2000" b="0" i="0" u="none" strike="noStrike" cap="none" dirty="0">
                <a:solidFill>
                  <a:srgbClr val="000000"/>
                </a:solidFill>
                <a:latin typeface="Arial"/>
                <a:ea typeface="Arial"/>
                <a:cs typeface="Arial"/>
                <a:sym typeface="Arial"/>
              </a:rPr>
            </a:br>
            <a:endParaRPr sz="20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a:p>
            <a:pPr marL="0" marR="0" lvl="0" indent="0" algn="l" rtl="0">
              <a:lnSpc>
                <a:spcPct val="90000"/>
              </a:lnSpc>
              <a:spcBef>
                <a:spcPts val="1000"/>
              </a:spcBef>
              <a:spcAft>
                <a:spcPts val="0"/>
              </a:spcAft>
              <a:buClr>
                <a:schemeClr val="dk1"/>
              </a:buClr>
              <a:buSzPts val="2000"/>
              <a:buFont typeface="Arial"/>
              <a:buNone/>
            </a:pPr>
            <a:endParaRPr sz="2000" b="0" i="0" u="none" strike="noStrike" cap="none" dirty="0">
              <a:solidFill>
                <a:srgbClr val="000000"/>
              </a:solidFill>
              <a:latin typeface="Arial"/>
              <a:ea typeface="Arial"/>
              <a:cs typeface="Arial"/>
              <a:sym typeface="Arial"/>
            </a:endParaRPr>
          </a:p>
        </p:txBody>
      </p:sp>
      <p:pic>
        <p:nvPicPr>
          <p:cNvPr id="145" name="Google Shape;145;p7"/>
          <p:cNvPicPr preferRelativeResize="0">
            <a:picLocks noChangeAspect="1"/>
          </p:cNvPicPr>
          <p:nvPr/>
        </p:nvPicPr>
        <p:blipFill rotWithShape="1">
          <a:blip r:embed="rId3">
            <a:alphaModFix/>
          </a:blip>
          <a:srcRect/>
          <a:stretch/>
        </p:blipFill>
        <p:spPr>
          <a:xfrm>
            <a:off x="672518" y="2662594"/>
            <a:ext cx="2418265" cy="3127324"/>
          </a:xfrm>
          <a:prstGeom prst="rect">
            <a:avLst/>
          </a:prstGeom>
          <a:noFill/>
          <a:ln>
            <a:noFill/>
          </a:ln>
        </p:spPr>
      </p:pic>
      <p:pic>
        <p:nvPicPr>
          <p:cNvPr id="146" name="Google Shape;146;p7" descr="A picture containing text, tree&#10;&#10;Description automatically generated"/>
          <p:cNvPicPr preferRelativeResize="0">
            <a:picLocks noChangeAspect="1"/>
          </p:cNvPicPr>
          <p:nvPr/>
        </p:nvPicPr>
        <p:blipFill rotWithShape="1">
          <a:blip r:embed="rId4">
            <a:alphaModFix/>
          </a:blip>
          <a:srcRect/>
          <a:stretch/>
        </p:blipFill>
        <p:spPr>
          <a:xfrm>
            <a:off x="3220532" y="2661348"/>
            <a:ext cx="2418265" cy="3129520"/>
          </a:xfrm>
          <a:prstGeom prst="rect">
            <a:avLst/>
          </a:prstGeom>
          <a:noFill/>
          <a:ln>
            <a:noFill/>
          </a:ln>
        </p:spPr>
      </p:pic>
      <p:sp>
        <p:nvSpPr>
          <p:cNvPr id="3" name="TextBox 2">
            <a:extLst>
              <a:ext uri="{FF2B5EF4-FFF2-40B4-BE49-F238E27FC236}">
                <a16:creationId xmlns:a16="http://schemas.microsoft.com/office/drawing/2014/main" id="{8B2ABE5C-6D1A-4F8F-0AAC-B48AAE0D610A}"/>
              </a:ext>
            </a:extLst>
          </p:cNvPr>
          <p:cNvSpPr txBox="1"/>
          <p:nvPr/>
        </p:nvSpPr>
        <p:spPr>
          <a:xfrm>
            <a:off x="499703" y="5761454"/>
            <a:ext cx="7191657" cy="707886"/>
          </a:xfrm>
          <a:prstGeom prst="rect">
            <a:avLst/>
          </a:prstGeom>
          <a:noFill/>
        </p:spPr>
        <p:txBody>
          <a:bodyPr wrap="square" rtlCol="0">
            <a:spAutoFit/>
          </a:bodyPr>
          <a:lstStyle/>
          <a:p>
            <a:r>
              <a:rPr lang="en-US" sz="2000" dirty="0"/>
              <a:t>Society journals advance the dissemination of rigorous, high-quality research findings reviewed by experts in the field!</a:t>
            </a:r>
          </a:p>
        </p:txBody>
      </p:sp>
      <p:pic>
        <p:nvPicPr>
          <p:cNvPr id="5" name="Picture 4" descr="Qr code&#10;&#10;Description automatically generated">
            <a:extLst>
              <a:ext uri="{FF2B5EF4-FFF2-40B4-BE49-F238E27FC236}">
                <a16:creationId xmlns:a16="http://schemas.microsoft.com/office/drawing/2014/main" id="{89F20EEF-3428-6ED8-8269-063A382CF911}"/>
              </a:ext>
            </a:extLst>
          </p:cNvPr>
          <p:cNvPicPr>
            <a:picLocks noChangeAspect="1"/>
          </p:cNvPicPr>
          <p:nvPr/>
        </p:nvPicPr>
        <p:blipFill>
          <a:blip r:embed="rId5"/>
          <a:stretch>
            <a:fillRect/>
          </a:stretch>
        </p:blipFill>
        <p:spPr>
          <a:xfrm>
            <a:off x="7727761" y="4954378"/>
            <a:ext cx="1324697" cy="1324697"/>
          </a:xfrm>
          <a:prstGeom prst="rect">
            <a:avLst/>
          </a:prstGeom>
        </p:spPr>
      </p:pic>
      <p:pic>
        <p:nvPicPr>
          <p:cNvPr id="147" name="Google Shape;147;p7"/>
          <p:cNvPicPr preferRelativeResize="0">
            <a:picLocks noChangeAspect="1"/>
          </p:cNvPicPr>
          <p:nvPr/>
        </p:nvPicPr>
        <p:blipFill rotWithShape="1">
          <a:blip r:embed="rId6">
            <a:alphaModFix/>
          </a:blip>
          <a:srcRect/>
          <a:stretch/>
        </p:blipFill>
        <p:spPr>
          <a:xfrm>
            <a:off x="5700735" y="2658633"/>
            <a:ext cx="2418265" cy="310282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body" idx="1"/>
          </p:nvPr>
        </p:nvSpPr>
        <p:spPr>
          <a:xfrm>
            <a:off x="523236" y="388182"/>
            <a:ext cx="8230601" cy="75353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b="0" dirty="0"/>
              <a:t>We want you to share your stories!</a:t>
            </a:r>
            <a:endParaRPr dirty="0"/>
          </a:p>
        </p:txBody>
      </p:sp>
      <p:sp>
        <p:nvSpPr>
          <p:cNvPr id="153" name="Google Shape;153;p8"/>
          <p:cNvSpPr txBox="1">
            <a:spLocks noGrp="1"/>
          </p:cNvSpPr>
          <p:nvPr>
            <p:ph type="body" idx="2"/>
          </p:nvPr>
        </p:nvSpPr>
        <p:spPr>
          <a:xfrm>
            <a:off x="2945156" y="1798320"/>
            <a:ext cx="5808681" cy="3535680"/>
          </a:xfrm>
          <a:prstGeom prst="rect">
            <a:avLst/>
          </a:prstGeom>
          <a:noFill/>
          <a:ln>
            <a:noFill/>
          </a:ln>
        </p:spPr>
        <p:txBody>
          <a:bodyPr spcFirstLastPara="1" wrap="square" lIns="91425" tIns="45700" rIns="91425" bIns="45700" anchor="t" anchorCtr="0">
            <a:noAutofit/>
          </a:bodyPr>
          <a:lstStyle/>
          <a:p>
            <a:pPr marL="0" indent="0">
              <a:spcBef>
                <a:spcPts val="0"/>
              </a:spcBef>
              <a:buSzPts val="2000"/>
              <a:buNone/>
            </a:pPr>
            <a:r>
              <a:rPr lang="en-US" sz="2000" b="1" dirty="0">
                <a:solidFill>
                  <a:srgbClr val="000000"/>
                </a:solidFill>
                <a:latin typeface="Arial"/>
                <a:ea typeface="Arial"/>
                <a:cs typeface="Arial"/>
                <a:sym typeface="Arial"/>
              </a:rPr>
              <a:t>ASBMB Today </a:t>
            </a:r>
            <a:r>
              <a:rPr lang="en-US" sz="2000" dirty="0">
                <a:solidFill>
                  <a:srgbClr val="000000"/>
                </a:solidFill>
                <a:latin typeface="Arial"/>
                <a:ea typeface="Arial"/>
                <a:cs typeface="Arial"/>
                <a:sym typeface="Arial"/>
              </a:rPr>
              <a:t>is the award-winning member magazine published by the ASBMB. The magazine features:</a:t>
            </a:r>
            <a:r>
              <a:rPr lang="en-US" sz="2000" dirty="0"/>
              <a:t> </a:t>
            </a:r>
          </a:p>
          <a:p>
            <a:pPr marL="0" indent="0">
              <a:spcBef>
                <a:spcPts val="0"/>
              </a:spcBef>
              <a:buSzPts val="2000"/>
              <a:buNone/>
            </a:pPr>
            <a:endParaRPr sz="1800" dirty="0"/>
          </a:p>
          <a:p>
            <a:pPr marL="342900" indent="-342900">
              <a:spcBef>
                <a:spcPts val="400"/>
              </a:spcBef>
              <a:buSzPts val="2000"/>
            </a:pPr>
            <a:r>
              <a:rPr lang="en-US" sz="2000" dirty="0">
                <a:latin typeface="Arial"/>
                <a:ea typeface="Arial"/>
                <a:cs typeface="Arial"/>
                <a:sym typeface="Arial"/>
              </a:rPr>
              <a:t>Investigative reports</a:t>
            </a:r>
            <a:r>
              <a:rPr lang="en-US" sz="2000" dirty="0"/>
              <a:t> </a:t>
            </a:r>
            <a:endParaRPr dirty="0"/>
          </a:p>
          <a:p>
            <a:pPr marL="342900" lvl="0" indent="-342900" algn="l" rtl="0">
              <a:spcBef>
                <a:spcPts val="400"/>
              </a:spcBef>
              <a:spcAft>
                <a:spcPts val="0"/>
              </a:spcAft>
              <a:buClr>
                <a:srgbClr val="000000"/>
              </a:buClr>
              <a:buSzPts val="2000"/>
              <a:buFont typeface="Arial"/>
              <a:buChar char="•"/>
            </a:pPr>
            <a:r>
              <a:rPr lang="en-US" sz="2000" dirty="0">
                <a:latin typeface="Arial"/>
                <a:ea typeface="Arial"/>
                <a:cs typeface="Arial"/>
                <a:sym typeface="Arial"/>
              </a:rPr>
              <a:t>Recent trends in biochemistry and molecular biology</a:t>
            </a:r>
            <a:endParaRPr dirty="0"/>
          </a:p>
          <a:p>
            <a:pPr marL="342900" indent="-342900">
              <a:spcBef>
                <a:spcPts val="400"/>
              </a:spcBef>
              <a:buSzPts val="2000"/>
            </a:pPr>
            <a:r>
              <a:rPr lang="en-US" sz="2000" dirty="0">
                <a:latin typeface="Arial"/>
                <a:ea typeface="Arial"/>
                <a:cs typeface="Arial"/>
                <a:sym typeface="Arial"/>
              </a:rPr>
              <a:t>New research</a:t>
            </a:r>
            <a:r>
              <a:rPr lang="en-US" sz="2000" dirty="0"/>
              <a:t> developments </a:t>
            </a:r>
            <a:endParaRPr dirty="0"/>
          </a:p>
          <a:p>
            <a:pPr marL="342900" lvl="0" indent="-342900" algn="l" rtl="0">
              <a:spcBef>
                <a:spcPts val="400"/>
              </a:spcBef>
              <a:spcAft>
                <a:spcPts val="0"/>
              </a:spcAft>
              <a:buClr>
                <a:srgbClr val="000000"/>
              </a:buClr>
              <a:buSzPts val="2000"/>
              <a:buFont typeface="Arial"/>
              <a:buChar char="•"/>
            </a:pPr>
            <a:r>
              <a:rPr lang="en-US" sz="2000" dirty="0">
                <a:latin typeface="Arial"/>
                <a:ea typeface="Arial"/>
                <a:cs typeface="Arial"/>
                <a:sym typeface="Arial"/>
              </a:rPr>
              <a:t>Personal essays by scientists and science students</a:t>
            </a:r>
            <a:endParaRPr sz="2000" dirty="0">
              <a:solidFill>
                <a:srgbClr val="000000"/>
              </a:solidFill>
              <a:latin typeface="Arial"/>
              <a:ea typeface="Arial"/>
              <a:cs typeface="Arial"/>
              <a:sym typeface="Arial"/>
            </a:endParaRPr>
          </a:p>
          <a:p>
            <a:pPr marL="0" lvl="0" indent="0" algn="l" rtl="0">
              <a:spcBef>
                <a:spcPts val="400"/>
              </a:spcBef>
              <a:spcAft>
                <a:spcPts val="0"/>
              </a:spcAft>
              <a:buClr>
                <a:srgbClr val="000000"/>
              </a:buClr>
              <a:buSzPts val="2000"/>
              <a:buNone/>
            </a:pPr>
            <a:endParaRPr lang="en-US" sz="2000" dirty="0">
              <a:solidFill>
                <a:srgbClr val="000000"/>
              </a:solidFill>
              <a:latin typeface="Arial"/>
              <a:ea typeface="Arial"/>
              <a:cs typeface="Arial"/>
              <a:sym typeface="Arial"/>
            </a:endParaRPr>
          </a:p>
          <a:p>
            <a:pPr marL="0" lvl="0" indent="0" algn="l" rtl="0">
              <a:spcBef>
                <a:spcPts val="400"/>
              </a:spcBef>
              <a:spcAft>
                <a:spcPts val="0"/>
              </a:spcAft>
              <a:buClr>
                <a:srgbClr val="000000"/>
              </a:buClr>
              <a:buSzPts val="2000"/>
              <a:buNone/>
            </a:pPr>
            <a:r>
              <a:rPr lang="en-US" sz="2000" dirty="0">
                <a:solidFill>
                  <a:srgbClr val="000000"/>
                </a:solidFill>
                <a:latin typeface="Arial"/>
                <a:ea typeface="Arial"/>
                <a:cs typeface="Arial"/>
                <a:sym typeface="Arial"/>
              </a:rPr>
              <a:t>Read the latest issue </a:t>
            </a:r>
          </a:p>
          <a:p>
            <a:pPr marL="0" lvl="0" indent="0" algn="l" rtl="0">
              <a:spcBef>
                <a:spcPts val="400"/>
              </a:spcBef>
              <a:spcAft>
                <a:spcPts val="0"/>
              </a:spcAft>
              <a:buClr>
                <a:srgbClr val="000000"/>
              </a:buClr>
              <a:buSzPts val="2000"/>
              <a:buNone/>
            </a:pPr>
            <a:r>
              <a:rPr lang="en-US" sz="2000" dirty="0">
                <a:solidFill>
                  <a:srgbClr val="000000"/>
                </a:solidFill>
                <a:latin typeface="Arial"/>
                <a:ea typeface="Arial"/>
                <a:cs typeface="Arial"/>
                <a:sym typeface="Arial"/>
              </a:rPr>
              <a:t>at </a:t>
            </a:r>
            <a:r>
              <a:rPr lang="en-US" sz="2000" b="1" dirty="0" err="1">
                <a:solidFill>
                  <a:srgbClr val="000000"/>
                </a:solidFill>
                <a:latin typeface="Arial"/>
                <a:ea typeface="Arial"/>
                <a:cs typeface="Arial"/>
                <a:sym typeface="Arial"/>
              </a:rPr>
              <a:t>asbmb.org</a:t>
            </a:r>
            <a:r>
              <a:rPr lang="en-US" sz="2000" b="1" dirty="0">
                <a:solidFill>
                  <a:srgbClr val="000000"/>
                </a:solidFill>
                <a:latin typeface="Arial"/>
                <a:ea typeface="Arial"/>
                <a:cs typeface="Arial"/>
                <a:sym typeface="Arial"/>
              </a:rPr>
              <a:t>/</a:t>
            </a:r>
            <a:r>
              <a:rPr lang="en-US" sz="2000" b="1" dirty="0" err="1">
                <a:solidFill>
                  <a:srgbClr val="000000"/>
                </a:solidFill>
                <a:latin typeface="Arial"/>
                <a:ea typeface="Arial"/>
                <a:cs typeface="Arial"/>
                <a:sym typeface="Arial"/>
              </a:rPr>
              <a:t>asbmb</a:t>
            </a:r>
            <a:r>
              <a:rPr lang="en-US" sz="2000" b="1" dirty="0">
                <a:solidFill>
                  <a:srgbClr val="000000"/>
                </a:solidFill>
                <a:latin typeface="Arial"/>
                <a:ea typeface="Arial"/>
                <a:cs typeface="Arial"/>
                <a:sym typeface="Arial"/>
              </a:rPr>
              <a:t>-today</a:t>
            </a:r>
            <a:endParaRPr dirty="0">
              <a:solidFill>
                <a:srgbClr val="000000"/>
              </a:solidFill>
            </a:endParaRPr>
          </a:p>
        </p:txBody>
      </p:sp>
      <p:pic>
        <p:nvPicPr>
          <p:cNvPr id="154" name="Google Shape;154;p8" descr="Diagram&#10;&#10;Description automatically generated"/>
          <p:cNvPicPr preferRelativeResize="0">
            <a:picLocks noChangeAspect="1"/>
          </p:cNvPicPr>
          <p:nvPr/>
        </p:nvPicPr>
        <p:blipFill rotWithShape="1">
          <a:blip r:embed="rId3">
            <a:alphaModFix/>
          </a:blip>
          <a:srcRect/>
          <a:stretch/>
        </p:blipFill>
        <p:spPr>
          <a:xfrm>
            <a:off x="441127" y="1483852"/>
            <a:ext cx="2027690" cy="2667226"/>
          </a:xfrm>
          <a:prstGeom prst="rect">
            <a:avLst/>
          </a:prstGeom>
          <a:noFill/>
          <a:ln>
            <a:noFill/>
          </a:ln>
        </p:spPr>
      </p:pic>
      <p:pic>
        <p:nvPicPr>
          <p:cNvPr id="155" name="Google Shape;155;p8" descr="Chart, pie chart&#10;&#10;Description automatically generated"/>
          <p:cNvPicPr preferRelativeResize="0">
            <a:picLocks noChangeAspect="1"/>
          </p:cNvPicPr>
          <p:nvPr/>
        </p:nvPicPr>
        <p:blipFill rotWithShape="1">
          <a:blip r:embed="rId4">
            <a:alphaModFix/>
          </a:blip>
          <a:srcRect/>
          <a:stretch/>
        </p:blipFill>
        <p:spPr>
          <a:xfrm>
            <a:off x="433623" y="4151078"/>
            <a:ext cx="1967223" cy="2551747"/>
          </a:xfrm>
          <a:prstGeom prst="rect">
            <a:avLst/>
          </a:prstGeom>
          <a:noFill/>
          <a:ln>
            <a:noFill/>
          </a:ln>
        </p:spPr>
      </p:pic>
      <p:pic>
        <p:nvPicPr>
          <p:cNvPr id="4" name="Picture 3" descr="Qr code&#10;&#10;Description automatically generated">
            <a:extLst>
              <a:ext uri="{FF2B5EF4-FFF2-40B4-BE49-F238E27FC236}">
                <a16:creationId xmlns:a16="http://schemas.microsoft.com/office/drawing/2014/main" id="{C6E29709-57CF-D8B2-881C-6D6D8877A2E7}"/>
              </a:ext>
            </a:extLst>
          </p:cNvPr>
          <p:cNvPicPr>
            <a:picLocks noChangeAspect="1"/>
          </p:cNvPicPr>
          <p:nvPr/>
        </p:nvPicPr>
        <p:blipFill>
          <a:blip r:embed="rId5"/>
          <a:stretch>
            <a:fillRect/>
          </a:stretch>
        </p:blipFill>
        <p:spPr>
          <a:xfrm>
            <a:off x="7733372" y="5040351"/>
            <a:ext cx="1326994" cy="1326994"/>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sp>
        <p:nvSpPr>
          <p:cNvPr id="152" name="Google Shape;152;p8"/>
          <p:cNvSpPr txBox="1">
            <a:spLocks noGrp="1"/>
          </p:cNvSpPr>
          <p:nvPr>
            <p:ph type="body" idx="1"/>
          </p:nvPr>
        </p:nvSpPr>
        <p:spPr>
          <a:xfrm>
            <a:off x="523236" y="388182"/>
            <a:ext cx="8230601" cy="75353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b="0" dirty="0"/>
              <a:t>Hear from our members </a:t>
            </a:r>
            <a:endParaRPr dirty="0"/>
          </a:p>
        </p:txBody>
      </p:sp>
      <p:sp>
        <p:nvSpPr>
          <p:cNvPr id="3" name="TextBox 2">
            <a:extLst>
              <a:ext uri="{FF2B5EF4-FFF2-40B4-BE49-F238E27FC236}">
                <a16:creationId xmlns:a16="http://schemas.microsoft.com/office/drawing/2014/main" id="{95982E57-D372-2E04-DEC1-067051873370}"/>
              </a:ext>
            </a:extLst>
          </p:cNvPr>
          <p:cNvSpPr txBox="1"/>
          <p:nvPr/>
        </p:nvSpPr>
        <p:spPr>
          <a:xfrm>
            <a:off x="6448528" y="5068378"/>
            <a:ext cx="1765227" cy="307777"/>
          </a:xfrm>
          <a:prstGeom prst="rect">
            <a:avLst/>
          </a:prstGeom>
          <a:noFill/>
        </p:spPr>
        <p:txBody>
          <a:bodyPr wrap="none" rtlCol="0">
            <a:spAutoFit/>
          </a:bodyPr>
          <a:lstStyle/>
          <a:p>
            <a:r>
              <a:rPr lang="en-US" dirty="0">
                <a:solidFill>
                  <a:srgbClr val="FF0000"/>
                </a:solidFill>
              </a:rPr>
              <a:t>Quote from speaker</a:t>
            </a:r>
          </a:p>
        </p:txBody>
      </p:sp>
      <p:pic>
        <p:nvPicPr>
          <p:cNvPr id="17" name="Picture 16">
            <a:extLst>
              <a:ext uri="{FF2B5EF4-FFF2-40B4-BE49-F238E27FC236}">
                <a16:creationId xmlns:a16="http://schemas.microsoft.com/office/drawing/2014/main" id="{5523E776-0007-1A6F-7FD5-29BFC006B866}"/>
              </a:ext>
            </a:extLst>
          </p:cNvPr>
          <p:cNvPicPr>
            <a:picLocks noChangeAspect="1"/>
          </p:cNvPicPr>
          <p:nvPr/>
        </p:nvPicPr>
        <p:blipFill>
          <a:blip r:embed="rId3"/>
          <a:stretch>
            <a:fillRect/>
          </a:stretch>
        </p:blipFill>
        <p:spPr>
          <a:xfrm>
            <a:off x="69121" y="3992137"/>
            <a:ext cx="5698274" cy="2849137"/>
          </a:xfrm>
          <a:prstGeom prst="rect">
            <a:avLst/>
          </a:prstGeom>
        </p:spPr>
      </p:pic>
      <p:pic>
        <p:nvPicPr>
          <p:cNvPr id="23" name="Picture 22">
            <a:extLst>
              <a:ext uri="{FF2B5EF4-FFF2-40B4-BE49-F238E27FC236}">
                <a16:creationId xmlns:a16="http://schemas.microsoft.com/office/drawing/2014/main" id="{991A6668-A510-ACDA-4BEE-7DFEA12B1861}"/>
              </a:ext>
            </a:extLst>
          </p:cNvPr>
          <p:cNvPicPr>
            <a:picLocks noChangeAspect="1"/>
          </p:cNvPicPr>
          <p:nvPr/>
        </p:nvPicPr>
        <p:blipFill>
          <a:blip r:embed="rId4"/>
          <a:stretch>
            <a:fillRect/>
          </a:stretch>
        </p:blipFill>
        <p:spPr>
          <a:xfrm>
            <a:off x="3323062" y="1336066"/>
            <a:ext cx="5820937" cy="2910469"/>
          </a:xfrm>
          <a:prstGeom prst="rect">
            <a:avLst/>
          </a:prstGeom>
        </p:spPr>
      </p:pic>
    </p:spTree>
    <p:extLst>
      <p:ext uri="{BB962C8B-B14F-4D97-AF65-F5344CB8AC3E}">
        <p14:creationId xmlns:p14="http://schemas.microsoft.com/office/powerpoint/2010/main" val="11965376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1"/>
        <p:cNvGrpSpPr/>
        <p:nvPr/>
      </p:nvGrpSpPr>
      <p:grpSpPr>
        <a:xfrm>
          <a:off x="0" y="0"/>
          <a:ext cx="0" cy="0"/>
          <a:chOff x="0" y="0"/>
          <a:chExt cx="0" cy="0"/>
        </a:xfrm>
      </p:grpSpPr>
      <p:pic>
        <p:nvPicPr>
          <p:cNvPr id="18" name="Picture 17">
            <a:extLst>
              <a:ext uri="{FF2B5EF4-FFF2-40B4-BE49-F238E27FC236}">
                <a16:creationId xmlns:a16="http://schemas.microsoft.com/office/drawing/2014/main" id="{23A33CBE-1AF1-F856-9C30-9B96CB114AAF}"/>
              </a:ext>
            </a:extLst>
          </p:cNvPr>
          <p:cNvPicPr>
            <a:picLocks noChangeAspect="1"/>
          </p:cNvPicPr>
          <p:nvPr/>
        </p:nvPicPr>
        <p:blipFill>
          <a:blip r:embed="rId3"/>
          <a:stretch>
            <a:fillRect/>
          </a:stretch>
        </p:blipFill>
        <p:spPr>
          <a:xfrm>
            <a:off x="3490332" y="3776799"/>
            <a:ext cx="5263506" cy="2631753"/>
          </a:xfrm>
          <a:prstGeom prst="rect">
            <a:avLst/>
          </a:prstGeom>
        </p:spPr>
      </p:pic>
      <p:sp>
        <p:nvSpPr>
          <p:cNvPr id="152" name="Google Shape;152;p8"/>
          <p:cNvSpPr txBox="1">
            <a:spLocks noGrp="1"/>
          </p:cNvSpPr>
          <p:nvPr>
            <p:ph type="body" idx="1"/>
          </p:nvPr>
        </p:nvSpPr>
        <p:spPr>
          <a:xfrm>
            <a:off x="523236" y="388182"/>
            <a:ext cx="8230601" cy="753533"/>
          </a:xfrm>
          <a:prstGeom prst="rect">
            <a:avLst/>
          </a:prstGeom>
          <a:noFill/>
          <a:ln>
            <a:noFill/>
          </a:ln>
        </p:spPr>
        <p:txBody>
          <a:bodyPr spcFirstLastPara="1" wrap="square" lIns="0" tIns="0" rIns="0" bIns="0" anchor="t" anchorCtr="0">
            <a:noAutofit/>
          </a:bodyPr>
          <a:lstStyle/>
          <a:p>
            <a:pPr marL="0" lvl="0" indent="0" algn="ctr" rtl="0">
              <a:spcBef>
                <a:spcPts val="0"/>
              </a:spcBef>
              <a:spcAft>
                <a:spcPts val="0"/>
              </a:spcAft>
              <a:buClr>
                <a:schemeClr val="lt1"/>
              </a:buClr>
              <a:buSzPts val="3600"/>
              <a:buFont typeface="Arial"/>
              <a:buNone/>
            </a:pPr>
            <a:r>
              <a:rPr lang="en-US" b="0" dirty="0"/>
              <a:t>Hear from our members </a:t>
            </a:r>
            <a:endParaRPr dirty="0"/>
          </a:p>
        </p:txBody>
      </p:sp>
      <p:sp>
        <p:nvSpPr>
          <p:cNvPr id="3" name="TextBox 2">
            <a:extLst>
              <a:ext uri="{FF2B5EF4-FFF2-40B4-BE49-F238E27FC236}">
                <a16:creationId xmlns:a16="http://schemas.microsoft.com/office/drawing/2014/main" id="{95982E57-D372-2E04-DEC1-067051873370}"/>
              </a:ext>
            </a:extLst>
          </p:cNvPr>
          <p:cNvSpPr txBox="1"/>
          <p:nvPr/>
        </p:nvSpPr>
        <p:spPr>
          <a:xfrm>
            <a:off x="631458" y="4938786"/>
            <a:ext cx="1765227" cy="307777"/>
          </a:xfrm>
          <a:prstGeom prst="rect">
            <a:avLst/>
          </a:prstGeom>
          <a:noFill/>
        </p:spPr>
        <p:txBody>
          <a:bodyPr wrap="none" rtlCol="0">
            <a:spAutoFit/>
          </a:bodyPr>
          <a:lstStyle/>
          <a:p>
            <a:r>
              <a:rPr lang="en-US" dirty="0">
                <a:solidFill>
                  <a:srgbClr val="FF0000"/>
                </a:solidFill>
              </a:rPr>
              <a:t>Quote from speaker</a:t>
            </a:r>
          </a:p>
        </p:txBody>
      </p:sp>
      <p:pic>
        <p:nvPicPr>
          <p:cNvPr id="17" name="Picture 16">
            <a:extLst>
              <a:ext uri="{FF2B5EF4-FFF2-40B4-BE49-F238E27FC236}">
                <a16:creationId xmlns:a16="http://schemas.microsoft.com/office/drawing/2014/main" id="{DF31F6BF-CDB4-8C6A-D74F-DBCD8F522B6D}"/>
              </a:ext>
            </a:extLst>
          </p:cNvPr>
          <p:cNvPicPr>
            <a:picLocks noChangeAspect="1"/>
          </p:cNvPicPr>
          <p:nvPr/>
        </p:nvPicPr>
        <p:blipFill>
          <a:blip r:embed="rId4"/>
          <a:stretch>
            <a:fillRect/>
          </a:stretch>
        </p:blipFill>
        <p:spPr>
          <a:xfrm>
            <a:off x="0" y="1280575"/>
            <a:ext cx="5513454" cy="2756727"/>
          </a:xfrm>
          <a:prstGeom prst="rect">
            <a:avLst/>
          </a:prstGeom>
        </p:spPr>
      </p:pic>
    </p:spTree>
    <p:extLst>
      <p:ext uri="{BB962C8B-B14F-4D97-AF65-F5344CB8AC3E}">
        <p14:creationId xmlns:p14="http://schemas.microsoft.com/office/powerpoint/2010/main" val="1320166300"/>
      </p:ext>
    </p:extLst>
  </p:cSld>
  <p:clrMapOvr>
    <a:masterClrMapping/>
  </p:clrMapOvr>
</p:sld>
</file>

<file path=ppt/theme/theme1.xml><?xml version="1.0" encoding="utf-8"?>
<a:theme xmlns:a="http://schemas.openxmlformats.org/drawingml/2006/main" name="1_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26B61A74A4F094AB0B2F3B2AF2F2F8B" ma:contentTypeVersion="12" ma:contentTypeDescription="Create a new document." ma:contentTypeScope="" ma:versionID="0f2a45b7e90c1097d4e5eea19d93a92e">
  <xsd:schema xmlns:xsd="http://www.w3.org/2001/XMLSchema" xmlns:xs="http://www.w3.org/2001/XMLSchema" xmlns:p="http://schemas.microsoft.com/office/2006/metadata/properties" xmlns:ns2="9165fc56-9e93-47da-9ab6-2690b78a4d3b" xmlns:ns3="64738d7a-db50-466b-8a86-780e63120acd" targetNamespace="http://schemas.microsoft.com/office/2006/metadata/properties" ma:root="true" ma:fieldsID="b0c30982cda18b070f84936600e9c36f" ns2:_="" ns3:_="">
    <xsd:import namespace="9165fc56-9e93-47da-9ab6-2690b78a4d3b"/>
    <xsd:import namespace="64738d7a-db50-466b-8a86-780e63120acd"/>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165fc56-9e93-47da-9ab6-2690b78a4d3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aad3858a-8a6b-4dca-8993-7cbece376f9e"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4738d7a-db50-466b-8a86-780e63120acd"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f81e977f-7e37-4bd9-9328-0d45612b1730}" ma:internalName="TaxCatchAll" ma:showField="CatchAllData" ma:web="64738d7a-db50-466b-8a86-780e63120acd">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64738d7a-db50-466b-8a86-780e63120acd" xsi:nil="true"/>
    <lcf76f155ced4ddcb4097134ff3c332f xmlns="9165fc56-9e93-47da-9ab6-2690b78a4d3b">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9684A180-F49C-4108-84FA-8B456799746B}">
  <ds:schemaRefs>
    <ds:schemaRef ds:uri="64738d7a-db50-466b-8a86-780e63120acd"/>
    <ds:schemaRef ds:uri="9165fc56-9e93-47da-9ab6-2690b78a4d3b"/>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F45BD5F7-4F1A-477C-A8C7-5ADE7FA02BF0}">
  <ds:schemaRefs>
    <ds:schemaRef ds:uri="http://schemas.microsoft.com/sharepoint/v3/contenttype/forms"/>
  </ds:schemaRefs>
</ds:datastoreItem>
</file>

<file path=customXml/itemProps3.xml><?xml version="1.0" encoding="utf-8"?>
<ds:datastoreItem xmlns:ds="http://schemas.openxmlformats.org/officeDocument/2006/customXml" ds:itemID="{1B7810F2-3310-45D5-9B29-647106144AC8}">
  <ds:schemaRefs>
    <ds:schemaRef ds:uri="64738d7a-db50-466b-8a86-780e63120acd"/>
    <ds:schemaRef ds:uri="http://purl.org/dc/terms/"/>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purl.org/dc/dcmitype/"/>
    <ds:schemaRef ds:uri="http://schemas.openxmlformats.org/package/2006/metadata/core-properties"/>
    <ds:schemaRef ds:uri="9165fc56-9e93-47da-9ab6-2690b78a4d3b"/>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otalTime>4364</TotalTime>
  <Words>596</Words>
  <Application>Microsoft Macintosh PowerPoint</Application>
  <PresentationFormat>On-screen Show (4:3)</PresentationFormat>
  <Paragraphs>61</Paragraphs>
  <Slides>10</Slides>
  <Notes>10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10</vt:i4>
      </vt:variant>
    </vt:vector>
  </HeadingPairs>
  <TitlesOfParts>
    <vt:vector size="15" baseType="lpstr">
      <vt:lpstr>Calibri</vt:lpstr>
      <vt:lpstr>Arial</vt:lpstr>
      <vt:lpstr>Helvetica Neue</vt:lpstr>
      <vt:lpstr>sofia-pro</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Carolynn Lowe</dc:creator>
  <cp:lastModifiedBy>Paul Dennis</cp:lastModifiedBy>
  <cp:revision>161</cp:revision>
  <dcterms:created xsi:type="dcterms:W3CDTF">2016-05-19T15:19:18Z</dcterms:created>
  <dcterms:modified xsi:type="dcterms:W3CDTF">2023-03-16T16:43:58Z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0x010100126B61A74A4F094AB0B2F3B2AF2F2F8B</vt:lpwstr>
  </property>
  <property fmtid="{D5CDD505-2E9C-101B-9397-08002B2CF9AE}" pid="3" name="MediaServiceImageTags">
    <vt:lpwstr/>
  </property>
</Properties>
</file>