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5" r:id="rId1"/>
  </p:sldMasterIdLst>
  <p:notesMasterIdLst>
    <p:notesMasterId r:id="rId23"/>
  </p:notesMasterIdLst>
  <p:sldIdLst>
    <p:sldId id="286" r:id="rId2"/>
    <p:sldId id="274" r:id="rId3"/>
    <p:sldId id="257" r:id="rId4"/>
    <p:sldId id="259" r:id="rId5"/>
    <p:sldId id="266" r:id="rId6"/>
    <p:sldId id="275" r:id="rId7"/>
    <p:sldId id="273" r:id="rId8"/>
    <p:sldId id="262" r:id="rId9"/>
    <p:sldId id="264" r:id="rId10"/>
    <p:sldId id="280" r:id="rId11"/>
    <p:sldId id="283" r:id="rId12"/>
    <p:sldId id="277" r:id="rId13"/>
    <p:sldId id="278" r:id="rId14"/>
    <p:sldId id="279" r:id="rId15"/>
    <p:sldId id="281" r:id="rId16"/>
    <p:sldId id="282" r:id="rId17"/>
    <p:sldId id="269" r:id="rId18"/>
    <p:sldId id="270" r:id="rId19"/>
    <p:sldId id="284" r:id="rId20"/>
    <p:sldId id="268"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2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AF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90" autoAdjust="0"/>
    <p:restoredTop sz="86421" autoAdjust="0"/>
  </p:normalViewPr>
  <p:slideViewPr>
    <p:cSldViewPr snapToGrid="0" showGuides="1">
      <p:cViewPr varScale="1">
        <p:scale>
          <a:sx n="97" d="100"/>
          <a:sy n="97" d="100"/>
        </p:scale>
        <p:origin x="690" y="78"/>
      </p:cViewPr>
      <p:guideLst>
        <p:guide orient="horz" pos="2160"/>
        <p:guide pos="1260"/>
      </p:guideLst>
    </p:cSldViewPr>
  </p:slideViewPr>
  <p:outlineViewPr>
    <p:cViewPr>
      <p:scale>
        <a:sx n="33" d="100"/>
        <a:sy n="33" d="100"/>
      </p:scale>
      <p:origin x="0" y="-858"/>
    </p:cViewPr>
  </p:outlineViewPr>
  <p:notesTextViewPr>
    <p:cViewPr>
      <p:scale>
        <a:sx n="1" d="1"/>
        <a:sy n="1" d="1"/>
      </p:scale>
      <p:origin x="0" y="0"/>
    </p:cViewPr>
  </p:notesTextViewPr>
  <p:sorterViewPr>
    <p:cViewPr>
      <p:scale>
        <a:sx n="100" d="100"/>
        <a:sy n="100" d="100"/>
      </p:scale>
      <p:origin x="0" y="-5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2F518C-F8D6-462D-8951-9E2418EA2D79}" type="datetimeFigureOut">
              <a:rPr lang="en-US" smtClean="0"/>
              <a:t>12/3/2015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C7ECF5-BB66-487D-9DE0-8675DA01113B}" type="slidenum">
              <a:rPr lang="en-US" smtClean="0"/>
              <a:t>‹#›</a:t>
            </a:fld>
            <a:endParaRPr lang="en-US"/>
          </a:p>
        </p:txBody>
      </p:sp>
    </p:spTree>
    <p:extLst>
      <p:ext uri="{BB962C8B-B14F-4D97-AF65-F5344CB8AC3E}">
        <p14:creationId xmlns:p14="http://schemas.microsoft.com/office/powerpoint/2010/main" val="2528276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7ECF5-BB66-487D-9DE0-8675DA01113B}" type="slidenum">
              <a:rPr lang="en-US" smtClean="0"/>
              <a:t>7</a:t>
            </a:fld>
            <a:endParaRPr lang="en-US"/>
          </a:p>
        </p:txBody>
      </p:sp>
    </p:spTree>
    <p:extLst>
      <p:ext uri="{BB962C8B-B14F-4D97-AF65-F5344CB8AC3E}">
        <p14:creationId xmlns:p14="http://schemas.microsoft.com/office/powerpoint/2010/main" val="3653081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7ECF5-BB66-487D-9DE0-8675DA01113B}" type="slidenum">
              <a:rPr lang="en-US" smtClean="0"/>
              <a:t>17</a:t>
            </a:fld>
            <a:endParaRPr lang="en-US"/>
          </a:p>
        </p:txBody>
      </p:sp>
    </p:spTree>
    <p:extLst>
      <p:ext uri="{BB962C8B-B14F-4D97-AF65-F5344CB8AC3E}">
        <p14:creationId xmlns:p14="http://schemas.microsoft.com/office/powerpoint/2010/main" val="3122947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550043-C2A3-024F-8877-3E681187AFB7}"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36E2DA-24F6-394E-BA04-07A9D03776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1368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550043-C2A3-024F-8877-3E681187AFB7}"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36E2DA-24F6-394E-BA04-07A9D03776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61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550043-C2A3-024F-8877-3E681187AFB7}"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36E2DA-24F6-394E-BA04-07A9D03776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074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550043-C2A3-024F-8877-3E681187AFB7}"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36E2DA-24F6-394E-BA04-07A9D03776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8714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550043-C2A3-024F-8877-3E681187AFB7}" type="datetimeFigureOut">
              <a:rPr lang="en-US" smtClean="0">
                <a:solidFill>
                  <a:prstClr val="black">
                    <a:tint val="75000"/>
                  </a:prstClr>
                </a:solidFill>
              </a:rPr>
              <a:p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36E2DA-24F6-394E-BA04-07A9D03776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372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550043-C2A3-024F-8877-3E681187AFB7}" type="datetimeFigureOut">
              <a:rPr lang="en-US" smtClean="0">
                <a:solidFill>
                  <a:prstClr val="black">
                    <a:tint val="75000"/>
                  </a:prstClr>
                </a:solidFill>
              </a:rPr>
              <a:pPr/>
              <a:t>12/3/2015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36E2DA-24F6-394E-BA04-07A9D03776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902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550043-C2A3-024F-8877-3E681187AFB7}" type="datetimeFigureOut">
              <a:rPr lang="en-US" smtClean="0">
                <a:solidFill>
                  <a:prstClr val="black">
                    <a:tint val="75000"/>
                  </a:prstClr>
                </a:solidFill>
              </a:rPr>
              <a:pPr/>
              <a:t>12/3/2015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C36E2DA-24F6-394E-BA04-07A9D03776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0389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550043-C2A3-024F-8877-3E681187AFB7}" type="datetimeFigureOut">
              <a:rPr lang="en-US" smtClean="0">
                <a:solidFill>
                  <a:prstClr val="black">
                    <a:tint val="75000"/>
                  </a:prstClr>
                </a:solidFill>
              </a:rPr>
              <a:pPr/>
              <a:t>12/3/2015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C36E2DA-24F6-394E-BA04-07A9D03776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1116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550043-C2A3-024F-8877-3E681187AFB7}" type="datetimeFigureOut">
              <a:rPr lang="en-US" smtClean="0">
                <a:solidFill>
                  <a:prstClr val="black">
                    <a:tint val="75000"/>
                  </a:prstClr>
                </a:solidFill>
              </a:rPr>
              <a:pPr/>
              <a:t>12/3/2015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C36E2DA-24F6-394E-BA04-07A9D03776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2802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550043-C2A3-024F-8877-3E681187AFB7}" type="datetimeFigureOut">
              <a:rPr lang="en-US" smtClean="0">
                <a:solidFill>
                  <a:prstClr val="black">
                    <a:tint val="75000"/>
                  </a:prstClr>
                </a:solidFill>
              </a:rPr>
              <a:pPr/>
              <a:t>12/3/2015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36E2DA-24F6-394E-BA04-07A9D03776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287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550043-C2A3-024F-8877-3E681187AFB7}" type="datetimeFigureOut">
              <a:rPr lang="en-US" smtClean="0">
                <a:solidFill>
                  <a:prstClr val="black">
                    <a:tint val="75000"/>
                  </a:prstClr>
                </a:solidFill>
              </a:rPr>
              <a:pPr/>
              <a:t>12/3/2015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36E2DA-24F6-394E-BA04-07A9D03776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6514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a:fld id="{3F550043-C2A3-024F-8877-3E681187AFB7}" type="datetimeFigureOut">
              <a:rPr lang="en-US" smtClean="0">
                <a:solidFill>
                  <a:prstClr val="black">
                    <a:tint val="75000"/>
                  </a:prstClr>
                </a:solidFill>
              </a:rPr>
              <a:pPr defTabSz="342900"/>
              <a:t>12/3/2015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fld id="{4C36E2DA-24F6-394E-BA04-07A9D03776DC}" type="slidenum">
              <a:rPr lang="en-US" smtClean="0">
                <a:solidFill>
                  <a:prstClr val="black">
                    <a:tint val="75000"/>
                  </a:prstClr>
                </a:solidFill>
              </a:rPr>
              <a:pPr defTabSz="342900"/>
              <a:t>‹#›</a:t>
            </a:fld>
            <a:endParaRPr lang="en-US">
              <a:solidFill>
                <a:prstClr val="black">
                  <a:tint val="75000"/>
                </a:prstClr>
              </a:solidFill>
            </a:endParaRPr>
          </a:p>
        </p:txBody>
      </p:sp>
    </p:spTree>
    <p:extLst>
      <p:ext uri="{BB962C8B-B14F-4D97-AF65-F5344CB8AC3E}">
        <p14:creationId xmlns:p14="http://schemas.microsoft.com/office/powerpoint/2010/main" val="3167258081"/>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6.xml"/><Relationship Id="rId5" Type="http://schemas.openxmlformats.org/officeDocument/2006/relationships/slide" Target="slide12.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slide" Target="slide12.xml"/><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slide" Target="slide12.xml"/><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6.xml"/><Relationship Id="rId5" Type="http://schemas.openxmlformats.org/officeDocument/2006/relationships/slide" Target="slide12.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0" y="5332744"/>
            <a:ext cx="5486400" cy="502125"/>
          </a:xfrm>
          <a:prstGeom prst="rect">
            <a:avLst/>
          </a:prstGeom>
          <a:noFill/>
        </p:spPr>
        <p:txBody>
          <a:bodyPr wrap="square" rtlCol="0">
            <a:spAutoFit/>
          </a:bodyPr>
          <a:lstStyle/>
          <a:p>
            <a:pPr algn="ctr"/>
            <a:r>
              <a:rPr lang="en-US" dirty="0">
                <a:solidFill>
                  <a:schemeClr val="bg1"/>
                </a:solidFill>
              </a:rPr>
              <a:t>NSF #0957205 RCN-UBE: </a:t>
            </a:r>
          </a:p>
          <a:p>
            <a:pPr algn="ctr"/>
            <a:r>
              <a:rPr lang="en-US" sz="863" dirty="0">
                <a:solidFill>
                  <a:schemeClr val="bg1"/>
                </a:solidFill>
              </a:rPr>
              <a:t>Promoting Concept Driven Teaching Strategies in Biochemistry and Molecular Biology through Concept Assessments </a:t>
            </a:r>
            <a:endParaRPr lang="en-US" sz="863" dirty="0">
              <a:solidFill>
                <a:schemeClr val="bg1"/>
              </a:solidFill>
            </a:endParaRPr>
          </a:p>
        </p:txBody>
      </p:sp>
      <p:sp>
        <p:nvSpPr>
          <p:cNvPr id="3" name="Title 2"/>
          <p:cNvSpPr>
            <a:spLocks noGrp="1"/>
          </p:cNvSpPr>
          <p:nvPr>
            <p:ph type="ctrTitle"/>
          </p:nvPr>
        </p:nvSpPr>
        <p:spPr>
          <a:xfrm>
            <a:off x="-1" y="1485806"/>
            <a:ext cx="6282813" cy="1102519"/>
          </a:xfrm>
        </p:spPr>
        <p:txBody>
          <a:bodyPr>
            <a:noAutofit/>
          </a:bodyPr>
          <a:lstStyle/>
          <a:p>
            <a:r>
              <a:rPr lang="en-US" sz="3800" b="1" dirty="0">
                <a:solidFill>
                  <a:srgbClr val="63AF34"/>
                </a:solidFill>
              </a:rPr>
              <a:t>Core concepts in biochemistry </a:t>
            </a:r>
            <a:br>
              <a:rPr lang="en-US" sz="3800" b="1" dirty="0">
                <a:solidFill>
                  <a:srgbClr val="63AF34"/>
                </a:solidFill>
              </a:rPr>
            </a:br>
            <a:r>
              <a:rPr lang="en-US" sz="3800" b="1" dirty="0">
                <a:solidFill>
                  <a:srgbClr val="63AF34"/>
                </a:solidFill>
              </a:rPr>
              <a:t>&amp; molecular biology</a:t>
            </a:r>
          </a:p>
        </p:txBody>
      </p:sp>
      <p:sp>
        <p:nvSpPr>
          <p:cNvPr id="4" name="Rectangle 3"/>
          <p:cNvSpPr/>
          <p:nvPr/>
        </p:nvSpPr>
        <p:spPr>
          <a:xfrm>
            <a:off x="18518" y="3008949"/>
            <a:ext cx="4572000" cy="2031325"/>
          </a:xfrm>
          <a:prstGeom prst="rect">
            <a:avLst/>
          </a:prstGeom>
        </p:spPr>
        <p:txBody>
          <a:bodyPr>
            <a:spAutoFit/>
          </a:bodyPr>
          <a:lstStyle/>
          <a:p>
            <a:r>
              <a:rPr lang="en-US" b="1" dirty="0">
                <a:latin typeface="+mj-lt"/>
              </a:rPr>
              <a:t>Ellis Bell</a:t>
            </a:r>
          </a:p>
          <a:p>
            <a:r>
              <a:rPr lang="en-US" sz="1200" dirty="0">
                <a:latin typeface="+mj-lt"/>
              </a:rPr>
              <a:t>2015-16 Knapp Chair of the Liberal Arts &amp; </a:t>
            </a:r>
          </a:p>
          <a:p>
            <a:r>
              <a:rPr lang="en-US" sz="1200" dirty="0">
                <a:latin typeface="+mj-lt"/>
              </a:rPr>
              <a:t>Visiting Distinguished Professor of Chemistry &amp; Biochemistry</a:t>
            </a:r>
            <a:br>
              <a:rPr lang="en-US" sz="1200" dirty="0">
                <a:latin typeface="+mj-lt"/>
              </a:rPr>
            </a:br>
            <a:r>
              <a:rPr lang="en-US" sz="1200" dirty="0">
                <a:latin typeface="+mj-lt"/>
              </a:rPr>
              <a:t>Department of Chemistry &amp; Biochemistry</a:t>
            </a:r>
            <a:br>
              <a:rPr lang="en-US" sz="1200" dirty="0">
                <a:latin typeface="+mj-lt"/>
              </a:rPr>
            </a:br>
            <a:r>
              <a:rPr lang="en-US" sz="1200" dirty="0">
                <a:latin typeface="+mj-lt"/>
              </a:rPr>
              <a:t>University of San Diego</a:t>
            </a:r>
            <a:br>
              <a:rPr lang="en-US" sz="1200" dirty="0">
                <a:latin typeface="+mj-lt"/>
              </a:rPr>
            </a:br>
            <a:r>
              <a:rPr lang="en-US" sz="1200" dirty="0">
                <a:latin typeface="+mj-lt"/>
              </a:rPr>
              <a:t>&amp;</a:t>
            </a:r>
            <a:br>
              <a:rPr lang="en-US" sz="1200" dirty="0">
                <a:latin typeface="+mj-lt"/>
              </a:rPr>
            </a:br>
            <a:r>
              <a:rPr lang="en-US" sz="1200" dirty="0">
                <a:latin typeface="+mj-lt"/>
              </a:rPr>
              <a:t>Professor of Chemistry</a:t>
            </a:r>
            <a:br>
              <a:rPr lang="en-US" sz="1200" dirty="0">
                <a:latin typeface="+mj-lt"/>
              </a:rPr>
            </a:br>
            <a:r>
              <a:rPr lang="en-US" sz="1200" dirty="0">
                <a:latin typeface="+mj-lt"/>
              </a:rPr>
              <a:t>Laboratory for Structural Biology, Biophysics &amp; Bioinformatics</a:t>
            </a:r>
            <a:br>
              <a:rPr lang="en-US" sz="1200" dirty="0">
                <a:latin typeface="+mj-lt"/>
              </a:rPr>
            </a:br>
            <a:r>
              <a:rPr lang="en-US" sz="1200" dirty="0">
                <a:latin typeface="+mj-lt"/>
              </a:rPr>
              <a:t>Department of Chemistry</a:t>
            </a:r>
            <a:br>
              <a:rPr lang="en-US" sz="1200" dirty="0">
                <a:latin typeface="+mj-lt"/>
              </a:rPr>
            </a:br>
            <a:r>
              <a:rPr lang="en-US" sz="1200" dirty="0">
                <a:latin typeface="+mj-lt"/>
              </a:rPr>
              <a:t>University of Richmond</a:t>
            </a:r>
          </a:p>
        </p:txBody>
      </p:sp>
      <p:pic>
        <p:nvPicPr>
          <p:cNvPr id="7" name="Picture 6"/>
          <p:cNvPicPr>
            <a:picLocks noChangeAspect="1"/>
          </p:cNvPicPr>
          <p:nvPr/>
        </p:nvPicPr>
        <p:blipFill>
          <a:blip r:embed="rId3"/>
          <a:stretch>
            <a:fillRect/>
          </a:stretch>
        </p:blipFill>
        <p:spPr>
          <a:xfrm>
            <a:off x="1822577" y="6127339"/>
            <a:ext cx="1841245" cy="543605"/>
          </a:xfrm>
          <a:prstGeom prst="rect">
            <a:avLst/>
          </a:prstGeom>
        </p:spPr>
      </p:pic>
    </p:spTree>
    <p:extLst>
      <p:ext uri="{BB962C8B-B14F-4D97-AF65-F5344CB8AC3E}">
        <p14:creationId xmlns:p14="http://schemas.microsoft.com/office/powerpoint/2010/main" val="3351599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2983" y="-1"/>
            <a:ext cx="5182764" cy="6858001"/>
          </a:xfrm>
          <a:prstGeom prst="rect">
            <a:avLst/>
          </a:prstGeom>
        </p:spPr>
      </p:pic>
    </p:spTree>
    <p:extLst>
      <p:ext uri="{BB962C8B-B14F-4D97-AF65-F5344CB8AC3E}">
        <p14:creationId xmlns:p14="http://schemas.microsoft.com/office/powerpoint/2010/main" val="31313476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11" name="Rectangle 23"/>
          <p:cNvSpPr>
            <a:spLocks noGrp="1" noChangeArrowheads="1"/>
          </p:cNvSpPr>
          <p:nvPr>
            <p:ph type="title"/>
          </p:nvPr>
        </p:nvSpPr>
        <p:spPr>
          <a:xfrm>
            <a:off x="1589" y="857251"/>
            <a:ext cx="9140825" cy="379203"/>
          </a:xfrm>
          <a:gradFill rotWithShape="1">
            <a:gsLst>
              <a:gs pos="0">
                <a:schemeClr val="bg1"/>
              </a:gs>
              <a:gs pos="100000">
                <a:schemeClr val="accent3">
                  <a:lumMod val="20000"/>
                  <a:lumOff val="80000"/>
                </a:schemeClr>
              </a:gs>
            </a:gsLst>
            <a:lin ang="5400000" scaled="0"/>
          </a:gradFill>
          <a:ln/>
        </p:spPr>
        <p:txBody>
          <a:bodyPr>
            <a:noAutofit/>
          </a:bodyPr>
          <a:lstStyle/>
          <a:p>
            <a:r>
              <a:rPr lang="en-US" sz="2800" b="1" cap="small" dirty="0">
                <a:cs typeface="Arial"/>
              </a:rPr>
              <a:t>  Strategies</a:t>
            </a:r>
            <a:endParaRPr lang="en-US" sz="2800" b="1" cap="small" dirty="0">
              <a:cs typeface="Arial"/>
            </a:endParaRPr>
          </a:p>
        </p:txBody>
      </p:sp>
      <p:sp>
        <p:nvSpPr>
          <p:cNvPr id="17" name="Line 6"/>
          <p:cNvSpPr>
            <a:spLocks noChangeShapeType="1"/>
          </p:cNvSpPr>
          <p:nvPr/>
        </p:nvSpPr>
        <p:spPr bwMode="auto">
          <a:xfrm>
            <a:off x="0" y="1244580"/>
            <a:ext cx="9144000" cy="0"/>
          </a:xfrm>
          <a:prstGeom prst="line">
            <a:avLst/>
          </a:prstGeom>
          <a:noFill/>
          <a:ln w="28575">
            <a:solidFill>
              <a:schemeClr val="accent3">
                <a:lumMod val="60000"/>
                <a:lumOff val="40000"/>
              </a:schemeClr>
            </a:solidFill>
            <a:round/>
            <a:headEnd/>
            <a:tailEnd/>
          </a:ln>
        </p:spPr>
        <p:txBody>
          <a:bodyPr>
            <a:prstTxWarp prst="textNoShape">
              <a:avLst/>
            </a:prstTxWarp>
          </a:bodyPr>
          <a:lstStyle/>
          <a:p>
            <a:endParaRPr lang="en-US" sz="1350" dirty="0">
              <a:latin typeface="Arial"/>
            </a:endParaRPr>
          </a:p>
        </p:txBody>
      </p:sp>
      <p:sp>
        <p:nvSpPr>
          <p:cNvPr id="18" name="Rectangle 24"/>
          <p:cNvSpPr>
            <a:spLocks noChangeArrowheads="1"/>
          </p:cNvSpPr>
          <p:nvPr/>
        </p:nvSpPr>
        <p:spPr bwMode="auto">
          <a:xfrm>
            <a:off x="1589" y="5628160"/>
            <a:ext cx="9140825" cy="372590"/>
          </a:xfrm>
          <a:prstGeom prst="rect">
            <a:avLst/>
          </a:prstGeom>
          <a:gradFill rotWithShape="1">
            <a:gsLst>
              <a:gs pos="0">
                <a:srgbClr val="006F77">
                  <a:gamma/>
                  <a:tint val="0"/>
                  <a:invGamma/>
                </a:srgbClr>
              </a:gs>
              <a:gs pos="100000">
                <a:schemeClr val="accent3">
                  <a:lumMod val="40000"/>
                  <a:lumOff val="60000"/>
                </a:schemeClr>
              </a:gs>
            </a:gsLst>
            <a:lin ang="5400000" scaled="1"/>
          </a:gradFill>
          <a:ln w="9525">
            <a:noFill/>
            <a:miter lim="800000"/>
            <a:headEnd/>
            <a:tailEnd/>
          </a:ln>
          <a:effectLst/>
        </p:spPr>
        <p:txBody>
          <a:bodyPr wrap="none" anchor="ctr">
            <a:prstTxWarp prst="textNoShape">
              <a:avLst/>
            </a:prstTxWarp>
          </a:bodyPr>
          <a:lstStyle/>
          <a:p>
            <a:endParaRPr lang="en-US" sz="1050" dirty="0">
              <a:latin typeface="Arial"/>
            </a:endParaRPr>
          </a:p>
        </p:txBody>
      </p:sp>
      <p:sp>
        <p:nvSpPr>
          <p:cNvPr id="20" name="Round Same Side Corner Rectangle 19"/>
          <p:cNvSpPr/>
          <p:nvPr/>
        </p:nvSpPr>
        <p:spPr>
          <a:xfrm>
            <a:off x="1528354" y="5784739"/>
            <a:ext cx="1517904" cy="200045"/>
          </a:xfrm>
          <a:prstGeom prst="round2SameRect">
            <a:avLst>
              <a:gd name="adj1" fmla="val 0"/>
              <a:gd name="adj2" fmla="val 50000"/>
            </a:avLst>
          </a:prstGeom>
          <a:solidFill>
            <a:schemeClr val="bg1">
              <a:lumMod val="75000"/>
            </a:schemeClr>
          </a:solidFill>
          <a:ln w="19050" cap="flat" cmpd="sng" algn="ctr">
            <a:solidFill>
              <a:schemeClr val="accent3">
                <a:lumMod val="60000"/>
                <a:lumOff val="4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cap="small" dirty="0">
                <a:solidFill>
                  <a:schemeClr val="tx1">
                    <a:lumMod val="50000"/>
                    <a:lumOff val="50000"/>
                  </a:schemeClr>
                </a:solidFill>
                <a:hlinkClick r:id="rId2" action="ppaction://hlinksldjump"/>
              </a:rPr>
              <a:t>Goals</a:t>
            </a:r>
            <a:endParaRPr lang="en-US" sz="1050" b="1" cap="small" dirty="0">
              <a:solidFill>
                <a:schemeClr val="tx1">
                  <a:lumMod val="50000"/>
                  <a:lumOff val="50000"/>
                </a:schemeClr>
              </a:solidFill>
            </a:endParaRPr>
          </a:p>
        </p:txBody>
      </p:sp>
      <p:sp>
        <p:nvSpPr>
          <p:cNvPr id="21" name="Round Same Side Corner Rectangle 20"/>
          <p:cNvSpPr/>
          <p:nvPr/>
        </p:nvSpPr>
        <p:spPr>
          <a:xfrm>
            <a:off x="3051483" y="5784739"/>
            <a:ext cx="1517904" cy="200045"/>
          </a:xfrm>
          <a:prstGeom prst="round2SameRect">
            <a:avLst>
              <a:gd name="adj1" fmla="val 0"/>
              <a:gd name="adj2" fmla="val 50000"/>
            </a:avLst>
          </a:prstGeom>
          <a:solidFill>
            <a:schemeClr val="bg1">
              <a:lumMod val="75000"/>
            </a:schemeClr>
          </a:solidFill>
          <a:ln w="19050" cap="flat" cmpd="sng" algn="ctr">
            <a:solidFill>
              <a:schemeClr val="accent3">
                <a:lumMod val="60000"/>
                <a:lumOff val="4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cap="small" dirty="0">
                <a:solidFill>
                  <a:schemeClr val="tx1">
                    <a:lumMod val="50000"/>
                    <a:lumOff val="50000"/>
                  </a:schemeClr>
                </a:solidFill>
                <a:hlinkClick r:id="rId3" action="ppaction://hlinksldjump"/>
              </a:rPr>
              <a:t>Objectives</a:t>
            </a:r>
            <a:endParaRPr lang="en-US" sz="1050" b="1" cap="small" dirty="0">
              <a:solidFill>
                <a:schemeClr val="tx1">
                  <a:lumMod val="50000"/>
                  <a:lumOff val="50000"/>
                </a:schemeClr>
              </a:solidFill>
            </a:endParaRPr>
          </a:p>
        </p:txBody>
      </p:sp>
      <p:sp>
        <p:nvSpPr>
          <p:cNvPr id="22" name="Round Same Side Corner Rectangle 21"/>
          <p:cNvSpPr/>
          <p:nvPr/>
        </p:nvSpPr>
        <p:spPr>
          <a:xfrm>
            <a:off x="4574612" y="5784739"/>
            <a:ext cx="1517904" cy="200045"/>
          </a:xfrm>
          <a:prstGeom prst="round2SameRect">
            <a:avLst>
              <a:gd name="adj1" fmla="val 0"/>
              <a:gd name="adj2" fmla="val 50000"/>
            </a:avLst>
          </a:prstGeom>
          <a:solidFill>
            <a:schemeClr val="bg1">
              <a:lumMod val="75000"/>
            </a:schemeClr>
          </a:solidFill>
          <a:ln w="19050" cap="flat" cmpd="sng" algn="ctr">
            <a:solidFill>
              <a:schemeClr val="accent3">
                <a:lumMod val="60000"/>
                <a:lumOff val="4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cap="small" dirty="0">
                <a:solidFill>
                  <a:schemeClr val="tx1">
                    <a:lumMod val="50000"/>
                    <a:lumOff val="50000"/>
                  </a:schemeClr>
                </a:solidFill>
                <a:hlinkClick r:id="rId3" action="ppaction://hlinksldjump"/>
              </a:rPr>
              <a:t>Assessments</a:t>
            </a:r>
            <a:endParaRPr lang="en-US" sz="1050" b="1" cap="small" dirty="0">
              <a:solidFill>
                <a:schemeClr val="tx1">
                  <a:lumMod val="50000"/>
                  <a:lumOff val="50000"/>
                </a:schemeClr>
              </a:solidFill>
            </a:endParaRPr>
          </a:p>
        </p:txBody>
      </p:sp>
      <p:sp>
        <p:nvSpPr>
          <p:cNvPr id="23" name="Round Same Side Corner Rectangle 22"/>
          <p:cNvSpPr/>
          <p:nvPr/>
        </p:nvSpPr>
        <p:spPr>
          <a:xfrm>
            <a:off x="6097741" y="5784739"/>
            <a:ext cx="1517904" cy="200045"/>
          </a:xfrm>
          <a:prstGeom prst="round2SameRect">
            <a:avLst>
              <a:gd name="adj1" fmla="val 0"/>
              <a:gd name="adj2" fmla="val 50000"/>
            </a:avLst>
          </a:prstGeom>
          <a:solidFill>
            <a:schemeClr val="accent1">
              <a:lumMod val="20000"/>
              <a:lumOff val="80000"/>
            </a:schemeClr>
          </a:solidFill>
          <a:ln w="19050" cap="flat" cmpd="sng" algn="ctr">
            <a:solidFill>
              <a:schemeClr val="accent3">
                <a:lumMod val="60000"/>
                <a:lumOff val="4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cap="small" dirty="0">
                <a:solidFill>
                  <a:schemeClr val="tx1">
                    <a:lumMod val="50000"/>
                    <a:lumOff val="50000"/>
                  </a:schemeClr>
                </a:solidFill>
                <a:hlinkClick r:id="rId4" action="ppaction://hlinksldjump"/>
              </a:rPr>
              <a:t>Strategies</a:t>
            </a:r>
            <a:endParaRPr lang="en-US" sz="1050" b="1" cap="small" dirty="0">
              <a:solidFill>
                <a:schemeClr val="tx1">
                  <a:lumMod val="50000"/>
                  <a:lumOff val="50000"/>
                </a:schemeClr>
              </a:solidFill>
            </a:endParaRPr>
          </a:p>
        </p:txBody>
      </p:sp>
      <p:sp>
        <p:nvSpPr>
          <p:cNvPr id="24" name="Round Same Side Corner Rectangle 23"/>
          <p:cNvSpPr/>
          <p:nvPr/>
        </p:nvSpPr>
        <p:spPr>
          <a:xfrm>
            <a:off x="7620870" y="5784739"/>
            <a:ext cx="1517904" cy="200045"/>
          </a:xfrm>
          <a:prstGeom prst="round2SameRect">
            <a:avLst>
              <a:gd name="adj1" fmla="val 0"/>
              <a:gd name="adj2" fmla="val 50000"/>
            </a:avLst>
          </a:prstGeom>
          <a:solidFill>
            <a:schemeClr val="bg1">
              <a:lumMod val="75000"/>
            </a:schemeClr>
          </a:solidFill>
          <a:ln w="19050" cap="flat" cmpd="sng" algn="ctr">
            <a:solidFill>
              <a:schemeClr val="accent3">
                <a:lumMod val="60000"/>
                <a:lumOff val="4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cap="small" dirty="0">
                <a:solidFill>
                  <a:schemeClr val="tx1">
                    <a:lumMod val="50000"/>
                    <a:lumOff val="50000"/>
                  </a:schemeClr>
                </a:solidFill>
                <a:hlinkClick r:id="rId2" action="ppaction://hlinksldjump"/>
              </a:rPr>
              <a:t>Summary</a:t>
            </a:r>
            <a:endParaRPr lang="en-US" sz="1050" b="1" cap="small" dirty="0">
              <a:solidFill>
                <a:schemeClr val="tx1">
                  <a:lumMod val="50000"/>
                  <a:lumOff val="50000"/>
                </a:schemeClr>
              </a:solidFill>
            </a:endParaRPr>
          </a:p>
        </p:txBody>
      </p:sp>
      <p:sp>
        <p:nvSpPr>
          <p:cNvPr id="25" name="Rectangle 18"/>
          <p:cNvSpPr>
            <a:spLocks noChangeArrowheads="1"/>
          </p:cNvSpPr>
          <p:nvPr/>
        </p:nvSpPr>
        <p:spPr bwMode="auto">
          <a:xfrm>
            <a:off x="1647825" y="5929535"/>
            <a:ext cx="1280160" cy="32147"/>
          </a:xfrm>
          <a:prstGeom prst="rect">
            <a:avLst/>
          </a:prstGeom>
          <a:solidFill>
            <a:schemeClr val="bg1">
              <a:lumMod val="75000"/>
            </a:schemeClr>
          </a:solidFill>
          <a:ln w="9525">
            <a:noFill/>
            <a:miter lim="800000"/>
            <a:headEnd/>
            <a:tailEnd/>
          </a:ln>
          <a:effectLst/>
        </p:spPr>
        <p:txBody>
          <a:bodyPr wrap="none" anchor="ctr">
            <a:prstTxWarp prst="textNoShape">
              <a:avLst/>
            </a:prstTxWarp>
          </a:bodyPr>
          <a:lstStyle/>
          <a:p>
            <a:endParaRPr lang="en-US" sz="1050" b="1" cap="small" dirty="0">
              <a:solidFill>
                <a:schemeClr val="tx1">
                  <a:lumMod val="50000"/>
                  <a:lumOff val="50000"/>
                </a:schemeClr>
              </a:solidFill>
              <a:latin typeface="Arial"/>
              <a:cs typeface="Arial"/>
            </a:endParaRPr>
          </a:p>
        </p:txBody>
      </p:sp>
      <p:sp>
        <p:nvSpPr>
          <p:cNvPr id="26" name="Rectangle 19"/>
          <p:cNvSpPr>
            <a:spLocks noChangeArrowheads="1"/>
          </p:cNvSpPr>
          <p:nvPr/>
        </p:nvSpPr>
        <p:spPr bwMode="auto">
          <a:xfrm>
            <a:off x="3173413" y="5929535"/>
            <a:ext cx="1280160" cy="32147"/>
          </a:xfrm>
          <a:prstGeom prst="rect">
            <a:avLst/>
          </a:prstGeom>
          <a:solidFill>
            <a:schemeClr val="bg1">
              <a:lumMod val="75000"/>
            </a:schemeClr>
          </a:solidFill>
          <a:ln w="9525">
            <a:noFill/>
            <a:miter lim="800000"/>
            <a:headEnd/>
            <a:tailEnd/>
          </a:ln>
          <a:effectLst/>
        </p:spPr>
        <p:txBody>
          <a:bodyPr wrap="none" anchor="ctr">
            <a:prstTxWarp prst="textNoShape">
              <a:avLst/>
            </a:prstTxWarp>
          </a:bodyPr>
          <a:lstStyle/>
          <a:p>
            <a:endParaRPr lang="en-US" sz="1050" b="1" cap="small" dirty="0">
              <a:solidFill>
                <a:schemeClr val="tx1">
                  <a:lumMod val="50000"/>
                  <a:lumOff val="50000"/>
                </a:schemeClr>
              </a:solidFill>
              <a:latin typeface="Arial"/>
              <a:cs typeface="Arial"/>
            </a:endParaRPr>
          </a:p>
        </p:txBody>
      </p:sp>
      <p:sp>
        <p:nvSpPr>
          <p:cNvPr id="28" name="Rectangle 21"/>
          <p:cNvSpPr>
            <a:spLocks noChangeArrowheads="1"/>
          </p:cNvSpPr>
          <p:nvPr/>
        </p:nvSpPr>
        <p:spPr bwMode="auto">
          <a:xfrm>
            <a:off x="4708525" y="5929535"/>
            <a:ext cx="1280160" cy="32147"/>
          </a:xfrm>
          <a:prstGeom prst="rect">
            <a:avLst/>
          </a:prstGeom>
          <a:solidFill>
            <a:schemeClr val="bg1">
              <a:lumMod val="75000"/>
            </a:schemeClr>
          </a:solidFill>
          <a:ln w="9525">
            <a:noFill/>
            <a:miter lim="800000"/>
            <a:headEnd/>
            <a:tailEnd/>
          </a:ln>
          <a:effectLst/>
        </p:spPr>
        <p:txBody>
          <a:bodyPr wrap="none" anchor="ctr">
            <a:prstTxWarp prst="textNoShape">
              <a:avLst/>
            </a:prstTxWarp>
          </a:bodyPr>
          <a:lstStyle/>
          <a:p>
            <a:endParaRPr lang="en-US" sz="1050" b="1" cap="small" dirty="0">
              <a:solidFill>
                <a:schemeClr val="tx1">
                  <a:lumMod val="50000"/>
                  <a:lumOff val="50000"/>
                </a:schemeClr>
              </a:solidFill>
              <a:latin typeface="Arial"/>
              <a:cs typeface="Arial"/>
            </a:endParaRPr>
          </a:p>
        </p:txBody>
      </p:sp>
      <p:sp>
        <p:nvSpPr>
          <p:cNvPr id="29" name="Rectangle 22"/>
          <p:cNvSpPr>
            <a:spLocks noChangeArrowheads="1"/>
          </p:cNvSpPr>
          <p:nvPr/>
        </p:nvSpPr>
        <p:spPr bwMode="auto">
          <a:xfrm>
            <a:off x="6232525" y="5929535"/>
            <a:ext cx="1280160" cy="32147"/>
          </a:xfrm>
          <a:prstGeom prst="rect">
            <a:avLst/>
          </a:prstGeom>
          <a:solidFill>
            <a:schemeClr val="accent1">
              <a:lumMod val="20000"/>
              <a:lumOff val="80000"/>
            </a:schemeClr>
          </a:solidFill>
          <a:ln w="9525">
            <a:noFill/>
            <a:miter lim="800000"/>
            <a:headEnd/>
            <a:tailEnd/>
          </a:ln>
          <a:effectLst/>
        </p:spPr>
        <p:txBody>
          <a:bodyPr wrap="none" anchor="ctr">
            <a:prstTxWarp prst="textNoShape">
              <a:avLst/>
            </a:prstTxWarp>
          </a:bodyPr>
          <a:lstStyle/>
          <a:p>
            <a:endParaRPr lang="en-US" sz="1050" b="1" cap="small" dirty="0">
              <a:solidFill>
                <a:schemeClr val="tx1">
                  <a:lumMod val="50000"/>
                  <a:lumOff val="50000"/>
                </a:schemeClr>
              </a:solidFill>
              <a:latin typeface="Arial"/>
              <a:cs typeface="Arial"/>
            </a:endParaRPr>
          </a:p>
        </p:txBody>
      </p:sp>
      <p:sp>
        <p:nvSpPr>
          <p:cNvPr id="35" name="Rectangle 22"/>
          <p:cNvSpPr>
            <a:spLocks noChangeArrowheads="1"/>
          </p:cNvSpPr>
          <p:nvPr/>
        </p:nvSpPr>
        <p:spPr bwMode="auto">
          <a:xfrm>
            <a:off x="7756525" y="5929535"/>
            <a:ext cx="1280160" cy="32147"/>
          </a:xfrm>
          <a:prstGeom prst="rect">
            <a:avLst/>
          </a:prstGeom>
          <a:solidFill>
            <a:schemeClr val="bg1">
              <a:lumMod val="75000"/>
            </a:schemeClr>
          </a:solidFill>
          <a:ln w="9525">
            <a:noFill/>
            <a:miter lim="800000"/>
            <a:headEnd/>
            <a:tailEnd/>
          </a:ln>
          <a:effectLst/>
        </p:spPr>
        <p:txBody>
          <a:bodyPr wrap="none" anchor="ctr">
            <a:prstTxWarp prst="textNoShape">
              <a:avLst/>
            </a:prstTxWarp>
          </a:bodyPr>
          <a:lstStyle/>
          <a:p>
            <a:endParaRPr lang="en-US" sz="1050" b="1" cap="small" dirty="0">
              <a:solidFill>
                <a:schemeClr val="tx1">
                  <a:lumMod val="50000"/>
                  <a:lumOff val="50000"/>
                </a:schemeClr>
              </a:solidFill>
              <a:latin typeface="Arial"/>
              <a:cs typeface="Arial"/>
            </a:endParaRPr>
          </a:p>
        </p:txBody>
      </p:sp>
      <p:sp>
        <p:nvSpPr>
          <p:cNvPr id="36" name="Round Same Side Corner Rectangle 35"/>
          <p:cNvSpPr/>
          <p:nvPr/>
        </p:nvSpPr>
        <p:spPr>
          <a:xfrm>
            <a:off x="5225" y="5784739"/>
            <a:ext cx="1517904" cy="200045"/>
          </a:xfrm>
          <a:prstGeom prst="round2SameRect">
            <a:avLst>
              <a:gd name="adj1" fmla="val 0"/>
              <a:gd name="adj2" fmla="val 50000"/>
            </a:avLst>
          </a:prstGeom>
          <a:solidFill>
            <a:schemeClr val="bg1">
              <a:lumMod val="75000"/>
            </a:schemeClr>
          </a:solidFill>
          <a:ln w="19050" cap="flat" cmpd="sng" algn="ctr">
            <a:solidFill>
              <a:schemeClr val="accent3">
                <a:lumMod val="60000"/>
                <a:lumOff val="4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cap="small" dirty="0">
                <a:solidFill>
                  <a:schemeClr val="accent3">
                    <a:lumMod val="75000"/>
                  </a:schemeClr>
                </a:solidFill>
                <a:hlinkClick r:id="rId5" action="ppaction://hlinksldjump"/>
              </a:rPr>
              <a:t>Introduction</a:t>
            </a:r>
            <a:endParaRPr lang="en-US" sz="1050" b="1" cap="small" dirty="0">
              <a:solidFill>
                <a:schemeClr val="accent3">
                  <a:lumMod val="75000"/>
                </a:schemeClr>
              </a:solidFill>
            </a:endParaRPr>
          </a:p>
        </p:txBody>
      </p:sp>
      <p:sp>
        <p:nvSpPr>
          <p:cNvPr id="37" name="Rectangle 20"/>
          <p:cNvSpPr>
            <a:spLocks noChangeArrowheads="1"/>
          </p:cNvSpPr>
          <p:nvPr/>
        </p:nvSpPr>
        <p:spPr bwMode="auto">
          <a:xfrm>
            <a:off x="136525" y="5929535"/>
            <a:ext cx="1276668" cy="32147"/>
          </a:xfrm>
          <a:prstGeom prst="rect">
            <a:avLst/>
          </a:prstGeom>
          <a:solidFill>
            <a:schemeClr val="bg1">
              <a:lumMod val="75000"/>
            </a:schemeClr>
          </a:solidFill>
          <a:ln w="9525">
            <a:noFill/>
            <a:miter lim="800000"/>
            <a:headEnd/>
            <a:tailEnd/>
          </a:ln>
          <a:effectLst/>
        </p:spPr>
        <p:txBody>
          <a:bodyPr wrap="none" anchor="ctr">
            <a:prstTxWarp prst="textNoShape">
              <a:avLst/>
            </a:prstTxWarp>
          </a:bodyPr>
          <a:lstStyle/>
          <a:p>
            <a:endParaRPr lang="en-US" sz="1050" b="1" cap="small" dirty="0">
              <a:latin typeface="Arial"/>
              <a:cs typeface="Arial"/>
            </a:endParaRPr>
          </a:p>
        </p:txBody>
      </p:sp>
      <p:graphicFrame>
        <p:nvGraphicFramePr>
          <p:cNvPr id="30" name="Table 29"/>
          <p:cNvGraphicFramePr>
            <a:graphicFrameLocks noGrp="1"/>
          </p:cNvGraphicFramePr>
          <p:nvPr>
            <p:extLst>
              <p:ext uri="{D42A27DB-BD31-4B8C-83A1-F6EECF244321}">
                <p14:modId xmlns:p14="http://schemas.microsoft.com/office/powerpoint/2010/main" val="4088834459"/>
              </p:ext>
            </p:extLst>
          </p:nvPr>
        </p:nvGraphicFramePr>
        <p:xfrm>
          <a:off x="185867" y="1499075"/>
          <a:ext cx="8703732" cy="3911287"/>
        </p:xfrm>
        <a:graphic>
          <a:graphicData uri="http://schemas.openxmlformats.org/drawingml/2006/table">
            <a:tbl>
              <a:tblPr firstRow="1" bandRow="1">
                <a:tableStyleId>{BC89EF96-8CEA-46FF-86C4-4CE0E7609802}</a:tableStyleId>
              </a:tblPr>
              <a:tblGrid>
                <a:gridCol w="2901244"/>
                <a:gridCol w="2901244"/>
                <a:gridCol w="2901244"/>
              </a:tblGrid>
              <a:tr h="1072835">
                <a:tc gridSpan="3">
                  <a:txBody>
                    <a:bodyPr/>
                    <a:lstStyle/>
                    <a:p>
                      <a:pPr algn="l"/>
                      <a:r>
                        <a:rPr lang="en-US" sz="2100" b="1" dirty="0" smtClean="0">
                          <a:solidFill>
                            <a:schemeClr val="tx1"/>
                          </a:solidFill>
                          <a:latin typeface="+mn-lt"/>
                          <a:cs typeface="Helvetica Neue"/>
                        </a:rPr>
                        <a:t>Overall </a:t>
                      </a:r>
                      <a:r>
                        <a:rPr lang="en-US" sz="2100" b="1" dirty="0" smtClean="0">
                          <a:solidFill>
                            <a:schemeClr val="tx1"/>
                          </a:solidFill>
                          <a:latin typeface="+mn-lt"/>
                          <a:cs typeface="Helvetica Neue"/>
                        </a:rPr>
                        <a:t>learning</a:t>
                      </a:r>
                      <a:r>
                        <a:rPr lang="en-US" sz="2100" b="1" baseline="0" dirty="0" smtClean="0">
                          <a:solidFill>
                            <a:schemeClr val="tx1"/>
                          </a:solidFill>
                          <a:latin typeface="+mn-lt"/>
                          <a:cs typeface="Helvetica Neue"/>
                        </a:rPr>
                        <a:t> goal</a:t>
                      </a:r>
                      <a:endParaRPr lang="en-US" sz="2100" b="1" baseline="0" dirty="0" smtClean="0">
                        <a:solidFill>
                          <a:schemeClr val="tx1"/>
                        </a:solidFill>
                        <a:latin typeface="+mn-lt"/>
                        <a:cs typeface="Helvetica Neue"/>
                      </a:endParaRPr>
                    </a:p>
                    <a:p>
                      <a:pPr algn="l"/>
                      <a:r>
                        <a:rPr lang="en-US" sz="1500" b="1" baseline="0" dirty="0" smtClean="0">
                          <a:solidFill>
                            <a:srgbClr val="14425D"/>
                          </a:solidFill>
                          <a:latin typeface="+mn-lt"/>
                          <a:cs typeface="Helvetica Neue"/>
                        </a:rPr>
                        <a:t>Students should understand </a:t>
                      </a:r>
                      <a:r>
                        <a:rPr lang="en-US" sz="1500" b="1" dirty="0" smtClean="0">
                          <a:solidFill>
                            <a:srgbClr val="14425D"/>
                          </a:solidFill>
                          <a:latin typeface="+mn-lt"/>
                          <a:cs typeface="Helvetica Neue"/>
                        </a:rPr>
                        <a:t>the core concept of macromolecular structure, including the nature of biological macromolecules and factors that impact structure.</a:t>
                      </a:r>
                      <a:endParaRPr lang="en-US" sz="1500" b="1" baseline="0" dirty="0" smtClean="0">
                        <a:solidFill>
                          <a:srgbClr val="14425D"/>
                        </a:solidFill>
                        <a:latin typeface="+mn-lt"/>
                        <a:cs typeface="Helvetica Neue"/>
                      </a:endParaRPr>
                    </a:p>
                  </a:txBody>
                  <a:tcPr marT="34290" marB="3429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6">
                        <a:lumMod val="20000"/>
                        <a:lumOff val="80000"/>
                      </a:schemeClr>
                    </a:solidFill>
                  </a:tcPr>
                </a:tc>
                <a:tc hMerge="1">
                  <a:txBody>
                    <a:bodyPr/>
                    <a:lstStyle/>
                    <a:p>
                      <a:pPr algn="ctr"/>
                      <a:endParaRPr lang="en-US" sz="2800" b="1" dirty="0">
                        <a:solidFill>
                          <a:schemeClr val="tx1"/>
                        </a:solidFill>
                        <a:latin typeface="Helvetica Neue"/>
                        <a:cs typeface="Helvetica Neue"/>
                      </a:endParaRPr>
                    </a:p>
                  </a:txBody>
                  <a:tcPr anchor="ctr">
                    <a:lnL w="28575" cap="flat" cmpd="sng" algn="ctr">
                      <a:solidFill>
                        <a:srgbClr val="F0A22E">
                          <a:lumMod val="50000"/>
                        </a:srgbClr>
                      </a:solidFill>
                      <a:prstDash val="solid"/>
                      <a:round/>
                      <a:headEnd type="none" w="med" len="med"/>
                      <a:tailEnd type="none" w="med" len="med"/>
                    </a:lnL>
                    <a:lnR w="28575" cap="flat" cmpd="sng" algn="ctr">
                      <a:solidFill>
                        <a:srgbClr val="F0A22E">
                          <a:lumMod val="50000"/>
                        </a:srgbClr>
                      </a:solidFill>
                      <a:prstDash val="solid"/>
                      <a:round/>
                      <a:headEnd type="none" w="med" len="med"/>
                      <a:tailEnd type="none" w="med" len="med"/>
                    </a:lnR>
                    <a:lnT w="28575" cap="flat" cmpd="sng" algn="ctr">
                      <a:solidFill>
                        <a:srgbClr val="F0A22E">
                          <a:lumMod val="50000"/>
                        </a:srgbClr>
                      </a:solidFill>
                      <a:prstDash val="solid"/>
                      <a:round/>
                      <a:headEnd type="none" w="med" len="med"/>
                      <a:tailEnd type="none" w="med" len="med"/>
                    </a:lnT>
                    <a:lnB w="28575" cap="flat" cmpd="sng" algn="ctr">
                      <a:solidFill>
                        <a:srgbClr val="F0A22E">
                          <a:lumMod val="50000"/>
                        </a:srgbClr>
                      </a:solidFill>
                      <a:prstDash val="solid"/>
                      <a:round/>
                      <a:headEnd type="none" w="med" len="med"/>
                      <a:tailEnd type="none" w="med" len="med"/>
                    </a:lnB>
                    <a:solidFill>
                      <a:schemeClr val="accent1">
                        <a:lumMod val="20000"/>
                        <a:lumOff val="80000"/>
                      </a:schemeClr>
                    </a:solidFill>
                  </a:tcPr>
                </a:tc>
                <a:tc hMerge="1">
                  <a:txBody>
                    <a:bodyPr/>
                    <a:lstStyle/>
                    <a:p>
                      <a:pPr algn="ctr"/>
                      <a:endParaRPr lang="en-US" sz="2800" b="1" dirty="0">
                        <a:solidFill>
                          <a:schemeClr val="tx1"/>
                        </a:solidFill>
                        <a:latin typeface="Helvetica Neue"/>
                        <a:cs typeface="Helvetica Neue"/>
                      </a:endParaRPr>
                    </a:p>
                  </a:txBody>
                  <a:tcPr anchor="ctr">
                    <a:lnL w="28575" cap="flat" cmpd="sng" algn="ctr">
                      <a:solidFill>
                        <a:srgbClr val="F0A22E">
                          <a:lumMod val="50000"/>
                        </a:srgbClr>
                      </a:solidFill>
                      <a:prstDash val="solid"/>
                      <a:round/>
                      <a:headEnd type="none" w="med" len="med"/>
                      <a:tailEnd type="none" w="med" len="med"/>
                    </a:lnL>
                    <a:lnR w="28575" cap="flat" cmpd="sng" algn="ctr">
                      <a:solidFill>
                        <a:srgbClr val="F0A22E">
                          <a:lumMod val="50000"/>
                        </a:srgbClr>
                      </a:solidFill>
                      <a:prstDash val="solid"/>
                      <a:round/>
                      <a:headEnd type="none" w="med" len="med"/>
                      <a:tailEnd type="none" w="med" len="med"/>
                    </a:lnR>
                    <a:lnT w="28575" cap="flat" cmpd="sng" algn="ctr">
                      <a:solidFill>
                        <a:srgbClr val="F0A22E">
                          <a:lumMod val="50000"/>
                        </a:srgbClr>
                      </a:solidFill>
                      <a:prstDash val="solid"/>
                      <a:round/>
                      <a:headEnd type="none" w="med" len="med"/>
                      <a:tailEnd type="none" w="med" len="med"/>
                    </a:lnT>
                    <a:lnB w="28575" cap="flat" cmpd="sng" algn="ctr">
                      <a:solidFill>
                        <a:srgbClr val="F0A22E">
                          <a:lumMod val="50000"/>
                        </a:srgbClr>
                      </a:solidFill>
                      <a:prstDash val="solid"/>
                      <a:round/>
                      <a:headEnd type="none" w="med" len="med"/>
                      <a:tailEnd type="none" w="med" len="med"/>
                    </a:lnB>
                    <a:solidFill>
                      <a:schemeClr val="accent1">
                        <a:lumMod val="20000"/>
                        <a:lumOff val="80000"/>
                      </a:schemeClr>
                    </a:solidFill>
                  </a:tcPr>
                </a:tc>
              </a:tr>
              <a:tr h="342900">
                <a:tc gridSpan="3">
                  <a:txBody>
                    <a:bodyPr/>
                    <a:lstStyle/>
                    <a:p>
                      <a:pPr algn="l"/>
                      <a:r>
                        <a:rPr lang="en-US" sz="2000" b="1" dirty="0" smtClean="0">
                          <a:solidFill>
                            <a:schemeClr val="tx1"/>
                          </a:solidFill>
                          <a:latin typeface="+mj-lt"/>
                          <a:cs typeface="Helvetica Neue"/>
                        </a:rPr>
                        <a:t>Using </a:t>
                      </a:r>
                      <a:r>
                        <a:rPr lang="en-US" sz="2000" b="1" dirty="0" smtClean="0">
                          <a:solidFill>
                            <a:schemeClr val="tx1"/>
                          </a:solidFill>
                          <a:latin typeface="+mj-lt"/>
                          <a:cs typeface="Helvetica Neue"/>
                        </a:rPr>
                        <a:t>principles </a:t>
                      </a:r>
                      <a:r>
                        <a:rPr lang="en-US" sz="2000" b="1" dirty="0" smtClean="0">
                          <a:solidFill>
                            <a:schemeClr val="tx1"/>
                          </a:solidFill>
                          <a:latin typeface="+mj-lt"/>
                          <a:cs typeface="Helvetica Neue"/>
                        </a:rPr>
                        <a:t>of </a:t>
                      </a:r>
                      <a:r>
                        <a:rPr lang="en-US" sz="2000" b="1" dirty="0" smtClean="0">
                          <a:solidFill>
                            <a:schemeClr val="tx1"/>
                          </a:solidFill>
                          <a:latin typeface="+mj-lt"/>
                          <a:cs typeface="Helvetica Neue"/>
                        </a:rPr>
                        <a:t>reverse</a:t>
                      </a:r>
                      <a:r>
                        <a:rPr lang="en-US" sz="2000" b="1" baseline="0" dirty="0" smtClean="0">
                          <a:solidFill>
                            <a:schemeClr val="tx1"/>
                          </a:solidFill>
                          <a:latin typeface="+mj-lt"/>
                          <a:cs typeface="Helvetica Neue"/>
                        </a:rPr>
                        <a:t> design</a:t>
                      </a:r>
                      <a:r>
                        <a:rPr lang="en-US" sz="2000" b="1" baseline="0" dirty="0" smtClean="0">
                          <a:solidFill>
                            <a:schemeClr val="tx1"/>
                          </a:solidFill>
                          <a:latin typeface="+mj-lt"/>
                          <a:cs typeface="Helvetica Neue"/>
                        </a:rPr>
                        <a:t>:</a:t>
                      </a:r>
                      <a:endParaRPr lang="en-US" sz="2000" b="1" dirty="0">
                        <a:solidFill>
                          <a:schemeClr val="tx1"/>
                        </a:solidFill>
                        <a:latin typeface="+mj-lt"/>
                        <a:cs typeface="Helvetica Neue"/>
                      </a:endParaRPr>
                    </a:p>
                  </a:txBody>
                  <a:tcPr marT="34290" marB="3429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r h="708660">
                <a:tc>
                  <a:txBody>
                    <a:bodyPr/>
                    <a:lstStyle/>
                    <a:p>
                      <a:pPr algn="ctr"/>
                      <a:r>
                        <a:rPr lang="en-US" sz="2100" b="1" dirty="0" smtClean="0">
                          <a:latin typeface="+mj-lt"/>
                          <a:cs typeface="Helvetica Neue"/>
                        </a:rPr>
                        <a:t>Specific </a:t>
                      </a:r>
                      <a:r>
                        <a:rPr lang="en-US" sz="2100" b="1" dirty="0" smtClean="0">
                          <a:latin typeface="+mj-lt"/>
                          <a:cs typeface="Helvetica Neue"/>
                        </a:rPr>
                        <a:t>learning objectives</a:t>
                      </a:r>
                      <a:endParaRPr lang="en-US" sz="2100" b="1" dirty="0">
                        <a:solidFill>
                          <a:schemeClr val="tx1"/>
                        </a:solidFill>
                        <a:latin typeface="+mj-lt"/>
                        <a:cs typeface="Helvetica Neue"/>
                      </a:endParaRPr>
                    </a:p>
                  </a:txBody>
                  <a:tcPr marT="34290" marB="34290" anchor="ctr">
                    <a:lnL w="28575"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n-US" sz="2100" b="1" dirty="0" smtClean="0">
                          <a:solidFill>
                            <a:schemeClr val="tx1"/>
                          </a:solidFill>
                          <a:latin typeface="+mj-lt"/>
                          <a:cs typeface="Helvetica Neue"/>
                        </a:rPr>
                        <a:t>Learning </a:t>
                      </a:r>
                      <a:r>
                        <a:rPr lang="en-US" sz="2100" b="1" dirty="0" smtClean="0">
                          <a:solidFill>
                            <a:schemeClr val="tx1"/>
                          </a:solidFill>
                          <a:latin typeface="+mj-lt"/>
                          <a:cs typeface="Helvetica Neue"/>
                        </a:rPr>
                        <a:t>assessments</a:t>
                      </a:r>
                      <a:endParaRPr lang="en-US" sz="2100" b="1" dirty="0">
                        <a:solidFill>
                          <a:schemeClr val="tx1"/>
                        </a:solidFill>
                        <a:latin typeface="+mj-lt"/>
                        <a:cs typeface="Helvetica Neue"/>
                      </a:endParaRPr>
                    </a:p>
                  </a:txBody>
                  <a:tcPr marT="34290" marB="3429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100" b="1" dirty="0" smtClean="0">
                          <a:solidFill>
                            <a:schemeClr val="tx1"/>
                          </a:solidFill>
                          <a:latin typeface="+mj-lt"/>
                          <a:cs typeface="Helvetica Neue"/>
                        </a:rPr>
                        <a:t>Learning </a:t>
                      </a:r>
                      <a:r>
                        <a:rPr lang="en-US" sz="2100" b="1" dirty="0" smtClean="0">
                          <a:solidFill>
                            <a:schemeClr val="tx1"/>
                          </a:solidFill>
                          <a:latin typeface="+mj-lt"/>
                          <a:cs typeface="Helvetica Neue"/>
                        </a:rPr>
                        <a:t>strategies</a:t>
                      </a:r>
                      <a:endParaRPr lang="en-US" sz="2100" b="1" dirty="0">
                        <a:solidFill>
                          <a:schemeClr val="tx1"/>
                        </a:solidFill>
                        <a:latin typeface="+mj-lt"/>
                        <a:cs typeface="Helvetica Neue"/>
                      </a:endParaRPr>
                    </a:p>
                  </a:txBody>
                  <a:tcPr marT="34290" marB="3429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DE5CD"/>
                    </a:solidFill>
                  </a:tcPr>
                </a:tc>
              </a:tr>
              <a:tr h="4855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1" dirty="0" smtClean="0">
                          <a:solidFill>
                            <a:schemeClr val="accent3">
                              <a:lumMod val="75000"/>
                            </a:schemeClr>
                          </a:solidFill>
                          <a:latin typeface="+mj-lt"/>
                          <a:cs typeface="Helvetica Neue"/>
                        </a:rPr>
                        <a:t>Students should be able to</a:t>
                      </a:r>
                      <a:r>
                        <a:rPr lang="en-US" sz="900" b="1" u="none" dirty="0" smtClean="0">
                          <a:solidFill>
                            <a:schemeClr val="accent3">
                              <a:lumMod val="75000"/>
                            </a:schemeClr>
                          </a:solidFill>
                          <a:latin typeface="+mj-lt"/>
                          <a:cs typeface="Helvetica Neue"/>
                        </a:rPr>
                        <a:t> </a:t>
                      </a:r>
                      <a:r>
                        <a:rPr lang="en-US" sz="900" b="1" u="sng" dirty="0" smtClean="0">
                          <a:solidFill>
                            <a:schemeClr val="accent3">
                              <a:lumMod val="75000"/>
                            </a:schemeClr>
                          </a:solidFill>
                          <a:latin typeface="+mj-lt"/>
                          <a:cs typeface="Helvetica Neue"/>
                        </a:rPr>
                        <a:t>compare and contrast</a:t>
                      </a:r>
                      <a:r>
                        <a:rPr lang="en-US" sz="900" b="1" dirty="0" smtClean="0">
                          <a:solidFill>
                            <a:schemeClr val="accent3">
                              <a:lumMod val="75000"/>
                            </a:schemeClr>
                          </a:solidFill>
                          <a:latin typeface="+mj-lt"/>
                          <a:cs typeface="Helvetica Neue"/>
                        </a:rPr>
                        <a:t> various biologically relevant macromolecules and macromolecular assemblies… </a:t>
                      </a:r>
                    </a:p>
                  </a:txBody>
                  <a:tcPr marT="34290" marB="34290" anchor="ctr">
                    <a:lnL w="28575"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alpha val="20000"/>
                      </a:schemeClr>
                    </a:solidFill>
                  </a:tcPr>
                </a:tc>
                <a:tc>
                  <a:txBody>
                    <a:bodyPr/>
                    <a:lstStyle/>
                    <a:p>
                      <a:pPr marL="0" marR="0" algn="ctr">
                        <a:spcBef>
                          <a:spcPts val="0"/>
                        </a:spcBef>
                        <a:spcAft>
                          <a:spcPts val="0"/>
                        </a:spcAft>
                      </a:pPr>
                      <a:r>
                        <a:rPr lang="en-US" sz="1500" b="1" dirty="0" smtClean="0">
                          <a:solidFill>
                            <a:schemeClr val="accent3">
                              <a:lumMod val="75000"/>
                            </a:schemeClr>
                          </a:solidFill>
                          <a:latin typeface="+mj-lt"/>
                          <a:ea typeface="Cambria"/>
                          <a:cs typeface="Times New Roman"/>
                        </a:rPr>
                        <a:t>T</a:t>
                      </a:r>
                      <a:r>
                        <a:rPr lang="en-US" sz="1500" b="1" dirty="0">
                          <a:solidFill>
                            <a:schemeClr val="accent3">
                              <a:lumMod val="75000"/>
                            </a:schemeClr>
                          </a:solidFill>
                          <a:latin typeface="+mj-lt"/>
                          <a:ea typeface="Cambria"/>
                          <a:cs typeface="Times New Roman"/>
                        </a:rPr>
                        <a:t>/F or Multiple choice</a:t>
                      </a:r>
                    </a:p>
                    <a:p>
                      <a:pPr marL="0" marR="0" algn="ctr">
                        <a:spcBef>
                          <a:spcPts val="0"/>
                        </a:spcBef>
                        <a:spcAft>
                          <a:spcPts val="0"/>
                        </a:spcAft>
                      </a:pPr>
                      <a:r>
                        <a:rPr lang="en-US" sz="1100" b="1" dirty="0">
                          <a:solidFill>
                            <a:schemeClr val="accent3">
                              <a:lumMod val="75000"/>
                            </a:schemeClr>
                          </a:solidFill>
                          <a:latin typeface="+mj-lt"/>
                          <a:ea typeface="Cambria"/>
                          <a:cs typeface="Times New Roman"/>
                        </a:rPr>
                        <a:t>(3 pts.)</a:t>
                      </a:r>
                    </a:p>
                  </a:txBody>
                  <a:tcPr marL="73025" marR="73025" marT="27623" marB="27623"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rowSpan="2">
                  <a:txBody>
                    <a:bodyPr/>
                    <a:lstStyle/>
                    <a:p>
                      <a:pPr marL="0" marR="0" algn="ctr">
                        <a:spcBef>
                          <a:spcPts val="0"/>
                        </a:spcBef>
                        <a:spcAft>
                          <a:spcPts val="0"/>
                        </a:spcAft>
                      </a:pPr>
                      <a:r>
                        <a:rPr lang="en-US" sz="1500" b="1" u="none" dirty="0">
                          <a:solidFill>
                            <a:srgbClr val="14425D"/>
                          </a:solidFill>
                          <a:latin typeface="+mj-lt"/>
                          <a:ea typeface="Cambria"/>
                          <a:cs typeface="Times New Roman"/>
                        </a:rPr>
                        <a:t>Pre-class </a:t>
                      </a:r>
                      <a:r>
                        <a:rPr lang="en-US" sz="1500" b="1" u="none" dirty="0" smtClean="0">
                          <a:solidFill>
                            <a:srgbClr val="14425D"/>
                          </a:solidFill>
                          <a:latin typeface="+mj-lt"/>
                          <a:ea typeface="Cambria"/>
                          <a:cs typeface="Times New Roman"/>
                        </a:rPr>
                        <a:t>reading</a:t>
                      </a:r>
                      <a:endParaRPr lang="en-US" sz="1500" b="1" u="none" dirty="0" smtClean="0">
                        <a:solidFill>
                          <a:srgbClr val="14425D"/>
                        </a:solidFill>
                        <a:latin typeface="+mj-lt"/>
                        <a:ea typeface="Cambria"/>
                        <a:cs typeface="Times New Roman"/>
                      </a:endParaRPr>
                    </a:p>
                    <a:p>
                      <a:pPr marL="0" marR="0" algn="ctr">
                        <a:spcBef>
                          <a:spcPts val="0"/>
                        </a:spcBef>
                        <a:spcAft>
                          <a:spcPts val="0"/>
                        </a:spcAft>
                      </a:pPr>
                      <a:r>
                        <a:rPr lang="en-US" sz="1100" b="1" u="none" dirty="0" smtClean="0">
                          <a:solidFill>
                            <a:srgbClr val="14425D"/>
                          </a:solidFill>
                          <a:latin typeface="+mj-lt"/>
                          <a:ea typeface="Cambria"/>
                          <a:cs typeface="Times New Roman"/>
                        </a:rPr>
                        <a:t>(</a:t>
                      </a:r>
                      <a:r>
                        <a:rPr lang="en-US" sz="1100" b="1" u="none" dirty="0">
                          <a:solidFill>
                            <a:srgbClr val="14425D"/>
                          </a:solidFill>
                          <a:latin typeface="+mj-lt"/>
                          <a:ea typeface="Cambria"/>
                          <a:cs typeface="Times New Roman"/>
                        </a:rPr>
                        <a:t>1 participation pt.</a:t>
                      </a:r>
                      <a:r>
                        <a:rPr lang="en-US" sz="1100" b="1" u="none" dirty="0" smtClean="0">
                          <a:solidFill>
                            <a:srgbClr val="14425D"/>
                          </a:solidFill>
                          <a:latin typeface="+mj-lt"/>
                          <a:ea typeface="Cambria"/>
                          <a:cs typeface="Times New Roman"/>
                        </a:rPr>
                        <a:t>)</a:t>
                      </a:r>
                    </a:p>
                    <a:p>
                      <a:pPr marL="0" marR="0" algn="ctr">
                        <a:spcBef>
                          <a:spcPts val="0"/>
                        </a:spcBef>
                        <a:spcAft>
                          <a:spcPts val="0"/>
                        </a:spcAft>
                      </a:pPr>
                      <a:endParaRPr lang="en-US" sz="800" b="1" u="none" dirty="0" smtClean="0">
                        <a:solidFill>
                          <a:srgbClr val="14425D"/>
                        </a:solidFill>
                        <a:latin typeface="+mj-lt"/>
                        <a:ea typeface="Cambria"/>
                        <a:cs typeface="Times New Roman"/>
                      </a:endParaRPr>
                    </a:p>
                    <a:p>
                      <a:pPr marL="0" marR="0" algn="ctr">
                        <a:spcBef>
                          <a:spcPts val="0"/>
                        </a:spcBef>
                        <a:spcAft>
                          <a:spcPts val="0"/>
                        </a:spcAft>
                      </a:pPr>
                      <a:r>
                        <a:rPr lang="en-US" sz="1500" b="1" u="none" dirty="0">
                          <a:solidFill>
                            <a:srgbClr val="14425D"/>
                          </a:solidFill>
                          <a:latin typeface="+mj-lt"/>
                          <a:ea typeface="Cambria"/>
                          <a:cs typeface="Times New Roman"/>
                        </a:rPr>
                        <a:t>In-class </a:t>
                      </a:r>
                      <a:r>
                        <a:rPr lang="en-US" sz="1500" b="1" u="none" dirty="0" smtClean="0">
                          <a:solidFill>
                            <a:srgbClr val="14425D"/>
                          </a:solidFill>
                          <a:latin typeface="+mj-lt"/>
                          <a:ea typeface="Cambria"/>
                          <a:cs typeface="Times New Roman"/>
                        </a:rPr>
                        <a:t>group </a:t>
                      </a:r>
                      <a:r>
                        <a:rPr lang="en-US" sz="1500" b="1" u="none" dirty="0">
                          <a:solidFill>
                            <a:srgbClr val="14425D"/>
                          </a:solidFill>
                          <a:latin typeface="+mj-lt"/>
                          <a:ea typeface="Cambria"/>
                          <a:cs typeface="Times New Roman"/>
                        </a:rPr>
                        <a:t>a</a:t>
                      </a:r>
                      <a:r>
                        <a:rPr lang="en-US" sz="1500" b="1" u="none" dirty="0" smtClean="0">
                          <a:solidFill>
                            <a:srgbClr val="14425D"/>
                          </a:solidFill>
                          <a:latin typeface="+mj-lt"/>
                          <a:ea typeface="Cambria"/>
                          <a:cs typeface="Times New Roman"/>
                        </a:rPr>
                        <a:t>ctivity</a:t>
                      </a:r>
                      <a:endParaRPr lang="en-US" sz="1500" b="1" u="none" dirty="0">
                        <a:solidFill>
                          <a:srgbClr val="14425D"/>
                        </a:solidFill>
                        <a:latin typeface="+mj-lt"/>
                        <a:ea typeface="Cambria"/>
                        <a:cs typeface="Times New Roman"/>
                      </a:endParaRPr>
                    </a:p>
                    <a:p>
                      <a:pPr marL="0" marR="0" algn="ctr">
                        <a:spcBef>
                          <a:spcPts val="0"/>
                        </a:spcBef>
                        <a:spcAft>
                          <a:spcPts val="0"/>
                        </a:spcAft>
                      </a:pPr>
                      <a:r>
                        <a:rPr lang="en-US" sz="1100" b="1" dirty="0">
                          <a:solidFill>
                            <a:srgbClr val="14425D"/>
                          </a:solidFill>
                          <a:latin typeface="+mj-lt"/>
                          <a:ea typeface="Cambria"/>
                          <a:cs typeface="Times New Roman"/>
                        </a:rPr>
                        <a:t>Table of </a:t>
                      </a:r>
                      <a:r>
                        <a:rPr lang="en-US" sz="1100" b="1" dirty="0" err="1">
                          <a:solidFill>
                            <a:srgbClr val="14425D"/>
                          </a:solidFill>
                          <a:latin typeface="+mj-lt"/>
                          <a:ea typeface="Cambria"/>
                          <a:cs typeface="Times New Roman"/>
                        </a:rPr>
                        <a:t>biomolecules</a:t>
                      </a:r>
                      <a:endParaRPr lang="en-US" sz="1100" b="1" dirty="0" smtClean="0">
                        <a:solidFill>
                          <a:srgbClr val="14425D"/>
                        </a:solidFill>
                        <a:latin typeface="+mj-lt"/>
                        <a:ea typeface="Cambria"/>
                        <a:cs typeface="Times New Roman"/>
                      </a:endParaRPr>
                    </a:p>
                    <a:p>
                      <a:pPr marL="0" marR="0" algn="ctr">
                        <a:spcBef>
                          <a:spcPts val="0"/>
                        </a:spcBef>
                        <a:spcAft>
                          <a:spcPts val="0"/>
                        </a:spcAft>
                      </a:pPr>
                      <a:r>
                        <a:rPr lang="en-US" sz="1100" b="1" dirty="0" smtClean="0">
                          <a:solidFill>
                            <a:srgbClr val="14425D"/>
                          </a:solidFill>
                          <a:latin typeface="+mj-lt"/>
                          <a:ea typeface="Cambria"/>
                          <a:cs typeface="Times New Roman"/>
                        </a:rPr>
                        <a:t>(</a:t>
                      </a:r>
                      <a:r>
                        <a:rPr lang="en-US" sz="1100" b="1" dirty="0">
                          <a:solidFill>
                            <a:srgbClr val="14425D"/>
                          </a:solidFill>
                          <a:latin typeface="+mj-lt"/>
                          <a:ea typeface="Cambria"/>
                          <a:cs typeface="Times New Roman"/>
                        </a:rPr>
                        <a:t>5 participation pts.)</a:t>
                      </a:r>
                    </a:p>
                  </a:txBody>
                  <a:tcPr marL="73025" marR="73025" marT="27623" marB="27623"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r>
              <a:tr h="63270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1" dirty="0" smtClean="0">
                          <a:solidFill>
                            <a:schemeClr val="accent3">
                              <a:lumMod val="75000"/>
                            </a:schemeClr>
                          </a:solidFill>
                          <a:latin typeface="+mj-lt"/>
                          <a:cs typeface="Helvetica Neue"/>
                        </a:rPr>
                        <a:t>Students should be able to</a:t>
                      </a:r>
                      <a:r>
                        <a:rPr lang="en-US" sz="900" b="1" u="none" dirty="0" smtClean="0">
                          <a:solidFill>
                            <a:schemeClr val="accent3">
                              <a:lumMod val="75000"/>
                            </a:schemeClr>
                          </a:solidFill>
                          <a:latin typeface="+mj-lt"/>
                          <a:cs typeface="Helvetica Neue"/>
                        </a:rPr>
                        <a:t> </a:t>
                      </a:r>
                      <a:r>
                        <a:rPr lang="en-US" sz="900" b="1" u="sng" dirty="0" smtClean="0">
                          <a:solidFill>
                            <a:schemeClr val="accent3">
                              <a:lumMod val="75000"/>
                            </a:schemeClr>
                          </a:solidFill>
                          <a:latin typeface="+mj-lt"/>
                          <a:cs typeface="Helvetica Neue"/>
                        </a:rPr>
                        <a:t>sketch</a:t>
                      </a:r>
                      <a:r>
                        <a:rPr lang="en-US" sz="900" b="1" dirty="0" smtClean="0">
                          <a:solidFill>
                            <a:schemeClr val="accent3">
                              <a:lumMod val="75000"/>
                            </a:schemeClr>
                          </a:solidFill>
                          <a:latin typeface="+mj-lt"/>
                          <a:cs typeface="Helvetica Neue"/>
                        </a:rPr>
                        <a:t> various biologically relevant macromolecules and macromolecular assemblies… </a:t>
                      </a:r>
                      <a:endParaRPr kumimoji="0" lang="en-US" sz="900" b="1" i="0" u="none" strike="noStrike" kern="1200" cap="none" spc="0" normalizeH="0" baseline="0" noProof="0" dirty="0" smtClean="0">
                        <a:ln>
                          <a:noFill/>
                        </a:ln>
                        <a:solidFill>
                          <a:schemeClr val="accent3">
                            <a:lumMod val="75000"/>
                          </a:schemeClr>
                        </a:solidFill>
                        <a:effectLst/>
                        <a:uLnTx/>
                        <a:uFillTx/>
                        <a:latin typeface="+mj-lt"/>
                        <a:ea typeface="+mn-ea"/>
                        <a:cs typeface="Helvetica Neue"/>
                      </a:endParaRPr>
                    </a:p>
                  </a:txBody>
                  <a:tcPr marT="34290" marB="34290" anchor="ctr">
                    <a:lnL w="28575"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500" b="1" dirty="0" smtClean="0">
                          <a:solidFill>
                            <a:schemeClr val="accent3">
                              <a:lumMod val="75000"/>
                            </a:schemeClr>
                          </a:solidFill>
                          <a:latin typeface="+mj-lt"/>
                          <a:ea typeface="Cambria"/>
                          <a:cs typeface="Times New Roman"/>
                        </a:rPr>
                        <a:t>Sketch </a:t>
                      </a:r>
                      <a:r>
                        <a:rPr lang="en-US" sz="1500" b="1" dirty="0">
                          <a:solidFill>
                            <a:schemeClr val="accent3">
                              <a:lumMod val="75000"/>
                            </a:schemeClr>
                          </a:solidFill>
                          <a:latin typeface="+mj-lt"/>
                          <a:ea typeface="Cambria"/>
                          <a:cs typeface="Times New Roman"/>
                        </a:rPr>
                        <a:t>a polymer</a:t>
                      </a:r>
                    </a:p>
                    <a:p>
                      <a:pPr marL="0" marR="0" algn="ctr">
                        <a:spcBef>
                          <a:spcPts val="0"/>
                        </a:spcBef>
                        <a:spcAft>
                          <a:spcPts val="0"/>
                        </a:spcAft>
                      </a:pPr>
                      <a:r>
                        <a:rPr lang="en-US" sz="1100" b="1" dirty="0">
                          <a:solidFill>
                            <a:schemeClr val="accent3">
                              <a:lumMod val="75000"/>
                            </a:schemeClr>
                          </a:solidFill>
                          <a:latin typeface="+mj-lt"/>
                          <a:ea typeface="Cambria"/>
                          <a:cs typeface="Times New Roman"/>
                        </a:rPr>
                        <a:t>(monomers – 2 pts.)</a:t>
                      </a:r>
                    </a:p>
                    <a:p>
                      <a:pPr marL="0" marR="0" algn="ctr">
                        <a:spcBef>
                          <a:spcPts val="0"/>
                        </a:spcBef>
                        <a:spcAft>
                          <a:spcPts val="0"/>
                        </a:spcAft>
                      </a:pPr>
                      <a:r>
                        <a:rPr lang="en-US" sz="1100" b="1" dirty="0">
                          <a:solidFill>
                            <a:schemeClr val="accent3">
                              <a:lumMod val="75000"/>
                            </a:schemeClr>
                          </a:solidFill>
                          <a:latin typeface="+mj-lt"/>
                          <a:ea typeface="Cambria"/>
                          <a:cs typeface="Times New Roman"/>
                        </a:rPr>
                        <a:t>(linkage – 1 pts.)</a:t>
                      </a:r>
                    </a:p>
                  </a:txBody>
                  <a:tcPr marL="73025" marR="73025" marT="27623" marB="27623"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vMerge="1">
                  <a:txBody>
                    <a:bodyPr/>
                    <a:lstStyle/>
                    <a:p>
                      <a:endParaRPr lang="en-US"/>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r>
              <a:tr h="60388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1" dirty="0" smtClean="0">
                          <a:solidFill>
                            <a:schemeClr val="accent3">
                              <a:lumMod val="75000"/>
                            </a:schemeClr>
                          </a:solidFill>
                          <a:latin typeface="+mj-lt"/>
                          <a:cs typeface="Helvetica Neue"/>
                        </a:rPr>
                        <a:t>Students should be able to</a:t>
                      </a:r>
                      <a:r>
                        <a:rPr lang="en-US" sz="900" b="1" u="none" dirty="0" smtClean="0">
                          <a:solidFill>
                            <a:schemeClr val="accent3">
                              <a:lumMod val="75000"/>
                            </a:schemeClr>
                          </a:solidFill>
                          <a:latin typeface="+mj-lt"/>
                          <a:cs typeface="Helvetica Neue"/>
                        </a:rPr>
                        <a:t> </a:t>
                      </a:r>
                      <a:r>
                        <a:rPr lang="en-US" sz="900" b="1" u="sng" dirty="0" smtClean="0">
                          <a:solidFill>
                            <a:schemeClr val="accent3">
                              <a:lumMod val="75000"/>
                            </a:schemeClr>
                          </a:solidFill>
                          <a:latin typeface="+mj-lt"/>
                          <a:cs typeface="Helvetica Neue"/>
                        </a:rPr>
                        <a:t>defend</a:t>
                      </a:r>
                      <a:r>
                        <a:rPr lang="en-US" sz="900" b="1" dirty="0" smtClean="0">
                          <a:solidFill>
                            <a:schemeClr val="accent3">
                              <a:lumMod val="75000"/>
                            </a:schemeClr>
                          </a:solidFill>
                          <a:latin typeface="+mj-lt"/>
                          <a:cs typeface="Helvetica Neue"/>
                        </a:rPr>
                        <a:t> classifications of unfamiliar, biologically relevant macromolecules and macromolecular assemblies… </a:t>
                      </a:r>
                    </a:p>
                  </a:txBody>
                  <a:tcPr marT="34290" marB="34290" anchor="ctr">
                    <a:lnL w="28575"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alpha val="20000"/>
                      </a:schemeClr>
                    </a:solidFill>
                  </a:tcPr>
                </a:tc>
                <a:tc>
                  <a:txBody>
                    <a:bodyPr/>
                    <a:lstStyle/>
                    <a:p>
                      <a:pPr marL="0" marR="0" algn="ctr">
                        <a:spcBef>
                          <a:spcPts val="0"/>
                        </a:spcBef>
                        <a:spcAft>
                          <a:spcPts val="0"/>
                        </a:spcAft>
                      </a:pPr>
                      <a:r>
                        <a:rPr lang="en-US" sz="1500" b="1" dirty="0" smtClean="0">
                          <a:solidFill>
                            <a:schemeClr val="accent3">
                              <a:lumMod val="75000"/>
                            </a:schemeClr>
                          </a:solidFill>
                          <a:latin typeface="+mj-lt"/>
                          <a:ea typeface="Cambria"/>
                          <a:cs typeface="Times New Roman"/>
                        </a:rPr>
                        <a:t>Defend an evaluation</a:t>
                      </a:r>
                    </a:p>
                    <a:p>
                      <a:pPr marL="0" marR="0" algn="ctr">
                        <a:spcBef>
                          <a:spcPts val="0"/>
                        </a:spcBef>
                        <a:spcAft>
                          <a:spcPts val="0"/>
                        </a:spcAft>
                      </a:pPr>
                      <a:r>
                        <a:rPr lang="en-US" sz="1100" b="1" dirty="0">
                          <a:solidFill>
                            <a:schemeClr val="accent3">
                              <a:lumMod val="75000"/>
                            </a:schemeClr>
                          </a:solidFill>
                          <a:latin typeface="+mj-lt"/>
                          <a:ea typeface="Cambria"/>
                          <a:cs typeface="Times New Roman"/>
                        </a:rPr>
                        <a:t>(classify – 1 pt.)</a:t>
                      </a:r>
                    </a:p>
                    <a:p>
                      <a:pPr marL="0" marR="0" algn="ctr">
                        <a:spcBef>
                          <a:spcPts val="0"/>
                        </a:spcBef>
                        <a:spcAft>
                          <a:spcPts val="0"/>
                        </a:spcAft>
                      </a:pPr>
                      <a:r>
                        <a:rPr lang="en-US" sz="1100" b="1" dirty="0">
                          <a:solidFill>
                            <a:schemeClr val="accent3">
                              <a:lumMod val="75000"/>
                            </a:schemeClr>
                          </a:solidFill>
                          <a:latin typeface="+mj-lt"/>
                          <a:ea typeface="Cambria"/>
                          <a:cs typeface="Times New Roman"/>
                        </a:rPr>
                        <a:t>(defend – 2 pts.)</a:t>
                      </a:r>
                    </a:p>
                  </a:txBody>
                  <a:tcPr marL="73025" marR="73025" marT="27623" marB="27623"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algn="ctr">
                        <a:spcBef>
                          <a:spcPts val="0"/>
                        </a:spcBef>
                        <a:spcAft>
                          <a:spcPts val="0"/>
                        </a:spcAft>
                      </a:pPr>
                      <a:r>
                        <a:rPr lang="en-US" sz="1500" b="1" u="none" dirty="0">
                          <a:solidFill>
                            <a:srgbClr val="14425D"/>
                          </a:solidFill>
                          <a:latin typeface="+mj-lt"/>
                          <a:ea typeface="Cambria"/>
                          <a:cs typeface="Times New Roman"/>
                        </a:rPr>
                        <a:t>Clicker </a:t>
                      </a:r>
                      <a:r>
                        <a:rPr lang="en-US" sz="1500" b="1" u="none" dirty="0" smtClean="0">
                          <a:solidFill>
                            <a:srgbClr val="14425D"/>
                          </a:solidFill>
                          <a:latin typeface="+mj-lt"/>
                          <a:ea typeface="Cambria"/>
                          <a:cs typeface="Times New Roman"/>
                        </a:rPr>
                        <a:t>question</a:t>
                      </a:r>
                      <a:endParaRPr lang="en-US" sz="1500" b="1" u="none" dirty="0" smtClean="0">
                        <a:solidFill>
                          <a:srgbClr val="14425D"/>
                        </a:solidFill>
                        <a:latin typeface="+mj-lt"/>
                        <a:ea typeface="Cambria"/>
                        <a:cs typeface="Times New Roman"/>
                      </a:endParaRPr>
                    </a:p>
                    <a:p>
                      <a:pPr marL="0" marR="0" algn="ctr">
                        <a:spcBef>
                          <a:spcPts val="0"/>
                        </a:spcBef>
                        <a:spcAft>
                          <a:spcPts val="0"/>
                        </a:spcAft>
                      </a:pPr>
                      <a:r>
                        <a:rPr lang="en-US" sz="1100" b="1" dirty="0" smtClean="0">
                          <a:solidFill>
                            <a:srgbClr val="14425D"/>
                          </a:solidFill>
                          <a:latin typeface="+mj-lt"/>
                          <a:ea typeface="Cambria"/>
                          <a:cs typeface="Times New Roman"/>
                        </a:rPr>
                        <a:t>1 </a:t>
                      </a:r>
                      <a:r>
                        <a:rPr lang="en-US" sz="1100" b="1" dirty="0">
                          <a:solidFill>
                            <a:srgbClr val="14425D"/>
                          </a:solidFill>
                          <a:latin typeface="+mj-lt"/>
                          <a:ea typeface="Cambria"/>
                          <a:cs typeface="Times New Roman"/>
                        </a:rPr>
                        <a:t>correct classification</a:t>
                      </a:r>
                      <a:endParaRPr lang="en-US" sz="1100" b="1" dirty="0" smtClean="0">
                        <a:solidFill>
                          <a:srgbClr val="14425D"/>
                        </a:solidFill>
                        <a:latin typeface="+mj-lt"/>
                        <a:ea typeface="Cambria"/>
                        <a:cs typeface="Times New Roman"/>
                      </a:endParaRPr>
                    </a:p>
                    <a:p>
                      <a:pPr marL="0" marR="0" algn="ctr">
                        <a:spcBef>
                          <a:spcPts val="0"/>
                        </a:spcBef>
                        <a:spcAft>
                          <a:spcPts val="0"/>
                        </a:spcAft>
                      </a:pPr>
                      <a:r>
                        <a:rPr lang="en-US" sz="1100" b="1" dirty="0" smtClean="0">
                          <a:solidFill>
                            <a:srgbClr val="14425D"/>
                          </a:solidFill>
                          <a:latin typeface="+mj-lt"/>
                          <a:ea typeface="Cambria"/>
                          <a:cs typeface="Times New Roman"/>
                        </a:rPr>
                        <a:t>(</a:t>
                      </a:r>
                      <a:r>
                        <a:rPr lang="en-US" sz="1100" b="1" dirty="0">
                          <a:solidFill>
                            <a:srgbClr val="14425D"/>
                          </a:solidFill>
                          <a:latin typeface="+mj-lt"/>
                          <a:ea typeface="Cambria"/>
                          <a:cs typeface="Times New Roman"/>
                        </a:rPr>
                        <a:t>2 participation pts.)</a:t>
                      </a:r>
                    </a:p>
                  </a:txBody>
                  <a:tcPr marL="73025" marR="73025" marT="27623" marB="27623"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r>
            </a:tbl>
          </a:graphicData>
        </a:graphic>
      </p:graphicFrame>
      <p:sp>
        <p:nvSpPr>
          <p:cNvPr id="33" name="TextBox 32"/>
          <p:cNvSpPr txBox="1"/>
          <p:nvPr/>
        </p:nvSpPr>
        <p:spPr>
          <a:xfrm>
            <a:off x="228601" y="5486401"/>
            <a:ext cx="6289350" cy="276999"/>
          </a:xfrm>
          <a:prstGeom prst="rect">
            <a:avLst/>
          </a:prstGeom>
          <a:noFill/>
        </p:spPr>
        <p:txBody>
          <a:bodyPr wrap="none" rtlCol="0">
            <a:spAutoFit/>
          </a:bodyPr>
          <a:lstStyle/>
          <a:p>
            <a:r>
              <a:rPr lang="en-US" sz="1200" b="1" dirty="0">
                <a:solidFill>
                  <a:schemeClr val="accent3">
                    <a:lumMod val="75000"/>
                  </a:schemeClr>
                </a:solidFill>
                <a:latin typeface="+mj-lt"/>
                <a:ea typeface="Cambria"/>
                <a:cs typeface="Times New Roman"/>
              </a:rPr>
              <a:t>… in terms of the basic repeating units of the polymer and the types of linkages between them.</a:t>
            </a:r>
            <a:r>
              <a:rPr lang="en-US" sz="1200" b="1" dirty="0">
                <a:solidFill>
                  <a:schemeClr val="accent3">
                    <a:lumMod val="75000"/>
                  </a:schemeClr>
                </a:solidFill>
                <a:latin typeface="+mj-lt"/>
              </a:rPr>
              <a:t> </a:t>
            </a:r>
            <a:endParaRPr lang="en-US" sz="1200" b="1" dirty="0">
              <a:solidFill>
                <a:schemeClr val="accent3">
                  <a:lumMod val="75000"/>
                </a:schemeClr>
              </a:solidFill>
              <a:latin typeface="+mj-lt"/>
            </a:endParaRPr>
          </a:p>
        </p:txBody>
      </p:sp>
    </p:spTree>
    <p:extLst>
      <p:ext uri="{BB962C8B-B14F-4D97-AF65-F5344CB8AC3E}">
        <p14:creationId xmlns:p14="http://schemas.microsoft.com/office/powerpoint/2010/main" val="3556680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0872" y="1616529"/>
            <a:ext cx="6449786" cy="2785378"/>
          </a:xfrm>
          <a:prstGeom prst="rect">
            <a:avLst/>
          </a:prstGeom>
          <a:noFill/>
        </p:spPr>
        <p:txBody>
          <a:bodyPr wrap="square" rtlCol="0">
            <a:spAutoFit/>
          </a:bodyPr>
          <a:lstStyle/>
          <a:p>
            <a:r>
              <a:rPr lang="en-US" sz="2500" dirty="0" smtClean="0">
                <a:latin typeface="+mj-lt"/>
              </a:rPr>
              <a:t>2 </a:t>
            </a:r>
            <a:r>
              <a:rPr lang="en-US" sz="2500" dirty="0">
                <a:latin typeface="+mj-lt"/>
              </a:rPr>
              <a:t>year - 4 year </a:t>
            </a:r>
            <a:r>
              <a:rPr lang="en-US" sz="2500" dirty="0" smtClean="0">
                <a:latin typeface="+mj-lt"/>
              </a:rPr>
              <a:t>transitions</a:t>
            </a:r>
            <a:endParaRPr lang="en-US" sz="2500" dirty="0">
              <a:latin typeface="+mj-lt"/>
            </a:endParaRPr>
          </a:p>
          <a:p>
            <a:endParaRPr lang="en-US" sz="2500" dirty="0">
              <a:latin typeface="+mj-lt"/>
            </a:endParaRPr>
          </a:p>
          <a:p>
            <a:r>
              <a:rPr lang="en-US" sz="2500" dirty="0" smtClean="0">
                <a:latin typeface="+mj-lt"/>
              </a:rPr>
              <a:t>Developing and </a:t>
            </a:r>
            <a:r>
              <a:rPr lang="en-US" sz="2500" dirty="0">
                <a:latin typeface="+mj-lt"/>
              </a:rPr>
              <a:t>sharing assessments of </a:t>
            </a:r>
            <a:r>
              <a:rPr lang="en-US" sz="2500" dirty="0" smtClean="0">
                <a:latin typeface="+mj-lt"/>
              </a:rPr>
              <a:t>skills </a:t>
            </a:r>
            <a:r>
              <a:rPr lang="en-US" sz="2500" dirty="0">
                <a:latin typeface="+mj-lt"/>
              </a:rPr>
              <a:t>in combination with concept areas at introductory and advanced levels</a:t>
            </a:r>
          </a:p>
          <a:p>
            <a:endParaRPr lang="en-US" sz="2500" dirty="0">
              <a:latin typeface="+mj-lt"/>
            </a:endParaRPr>
          </a:p>
          <a:p>
            <a:r>
              <a:rPr lang="en-US" sz="2500" dirty="0">
                <a:latin typeface="+mj-lt"/>
              </a:rPr>
              <a:t>Sharing </a:t>
            </a:r>
            <a:r>
              <a:rPr lang="en-US" sz="2500" dirty="0" smtClean="0">
                <a:latin typeface="+mj-lt"/>
              </a:rPr>
              <a:t>best practices </a:t>
            </a:r>
            <a:r>
              <a:rPr lang="en-US" sz="2500" dirty="0">
                <a:latin typeface="+mj-lt"/>
              </a:rPr>
              <a:t>for </a:t>
            </a:r>
            <a:r>
              <a:rPr lang="en-US" sz="2500" dirty="0" smtClean="0">
                <a:latin typeface="+mj-lt"/>
              </a:rPr>
              <a:t>teaching</a:t>
            </a:r>
            <a:endParaRPr lang="en-US" sz="2500" dirty="0">
              <a:latin typeface="+mj-lt"/>
            </a:endParaRPr>
          </a:p>
        </p:txBody>
      </p:sp>
      <p:sp>
        <p:nvSpPr>
          <p:cNvPr id="3" name="Rectangle 2"/>
          <p:cNvSpPr/>
          <p:nvPr/>
        </p:nvSpPr>
        <p:spPr>
          <a:xfrm>
            <a:off x="1" y="392978"/>
            <a:ext cx="9144000" cy="784830"/>
          </a:xfrm>
          <a:prstGeom prst="rect">
            <a:avLst/>
          </a:prstGeom>
        </p:spPr>
        <p:txBody>
          <a:bodyPr wrap="square">
            <a:spAutoFit/>
          </a:bodyPr>
          <a:lstStyle/>
          <a:p>
            <a:pPr algn="ctr"/>
            <a:r>
              <a:rPr lang="en-US" sz="4500" dirty="0" smtClean="0">
                <a:latin typeface="+mj-lt"/>
              </a:rPr>
              <a:t>2015-2016 focus</a:t>
            </a:r>
            <a:endParaRPr lang="en-US" sz="4500" dirty="0">
              <a:latin typeface="+mj-lt"/>
            </a:endParaRPr>
          </a:p>
        </p:txBody>
      </p:sp>
    </p:spTree>
    <p:extLst>
      <p:ext uri="{BB962C8B-B14F-4D97-AF65-F5344CB8AC3E}">
        <p14:creationId xmlns:p14="http://schemas.microsoft.com/office/powerpoint/2010/main" val="1728218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117" y="1736421"/>
            <a:ext cx="8455741" cy="3416320"/>
          </a:xfrm>
          <a:prstGeom prst="rect">
            <a:avLst/>
          </a:prstGeom>
          <a:noFill/>
        </p:spPr>
        <p:txBody>
          <a:bodyPr wrap="square" rtlCol="0">
            <a:spAutoFit/>
          </a:bodyPr>
          <a:lstStyle/>
          <a:p>
            <a:r>
              <a:rPr lang="en-US" sz="2400" dirty="0" smtClean="0">
                <a:latin typeface="+mj-lt"/>
              </a:rPr>
              <a:t>Identifying </a:t>
            </a:r>
            <a:r>
              <a:rPr lang="en-US" sz="2400" dirty="0">
                <a:latin typeface="+mj-lt"/>
              </a:rPr>
              <a:t>the </a:t>
            </a:r>
            <a:r>
              <a:rPr lang="en-US" sz="2400" dirty="0" smtClean="0">
                <a:latin typeface="+mj-lt"/>
              </a:rPr>
              <a:t>barriers</a:t>
            </a:r>
            <a:endParaRPr lang="en-US" sz="2400" dirty="0">
              <a:latin typeface="+mj-lt"/>
            </a:endParaRPr>
          </a:p>
          <a:p>
            <a:endParaRPr lang="en-US" sz="2400" dirty="0">
              <a:latin typeface="+mj-lt"/>
            </a:endParaRPr>
          </a:p>
          <a:p>
            <a:r>
              <a:rPr lang="en-US" sz="2400" dirty="0" smtClean="0">
                <a:latin typeface="+mj-lt"/>
              </a:rPr>
              <a:t>Catalyzing change</a:t>
            </a:r>
            <a:r>
              <a:rPr lang="en-US" sz="2400" dirty="0">
                <a:latin typeface="+mj-lt"/>
              </a:rPr>
              <a:t>: </a:t>
            </a:r>
            <a:r>
              <a:rPr lang="en-US" sz="2400" dirty="0" smtClean="0">
                <a:latin typeface="+mj-lt"/>
              </a:rPr>
              <a:t>lowering </a:t>
            </a:r>
            <a:r>
              <a:rPr lang="en-US" sz="2400" dirty="0">
                <a:latin typeface="+mj-lt"/>
              </a:rPr>
              <a:t>the </a:t>
            </a:r>
            <a:r>
              <a:rPr lang="en-US" sz="2400" dirty="0" smtClean="0">
                <a:latin typeface="+mj-lt"/>
              </a:rPr>
              <a:t>activation </a:t>
            </a:r>
            <a:r>
              <a:rPr lang="en-US" sz="2400" dirty="0">
                <a:latin typeface="+mj-lt"/>
              </a:rPr>
              <a:t>e</a:t>
            </a:r>
            <a:r>
              <a:rPr lang="en-US" sz="2400" dirty="0" smtClean="0">
                <a:latin typeface="+mj-lt"/>
              </a:rPr>
              <a:t>nergy</a:t>
            </a:r>
          </a:p>
          <a:p>
            <a:endParaRPr lang="en-US" sz="2400" dirty="0">
              <a:latin typeface="+mj-lt"/>
            </a:endParaRPr>
          </a:p>
          <a:p>
            <a:r>
              <a:rPr lang="en-US" sz="2400" dirty="0" smtClean="0">
                <a:latin typeface="+mj-lt"/>
              </a:rPr>
              <a:t>Focus on concepts and skills</a:t>
            </a:r>
          </a:p>
          <a:p>
            <a:endParaRPr lang="en-US" sz="2400" dirty="0">
              <a:latin typeface="+mj-lt"/>
            </a:endParaRPr>
          </a:p>
          <a:p>
            <a:r>
              <a:rPr lang="en-US" sz="2400" dirty="0" smtClean="0">
                <a:latin typeface="+mj-lt"/>
              </a:rPr>
              <a:t>CUREs (course-based undergraduate research experiences)</a:t>
            </a:r>
          </a:p>
          <a:p>
            <a:endParaRPr lang="en-US" sz="2400" dirty="0">
              <a:latin typeface="+mj-lt"/>
            </a:endParaRPr>
          </a:p>
          <a:p>
            <a:r>
              <a:rPr lang="en-US" sz="2400" dirty="0" smtClean="0">
                <a:latin typeface="+mj-lt"/>
              </a:rPr>
              <a:t>Interdisciplinary or blended courses</a:t>
            </a:r>
            <a:endParaRPr lang="en-US" sz="2400" dirty="0">
              <a:latin typeface="+mj-lt"/>
            </a:endParaRPr>
          </a:p>
        </p:txBody>
      </p:sp>
      <p:sp>
        <p:nvSpPr>
          <p:cNvPr id="6" name="Rectangle 5"/>
          <p:cNvSpPr/>
          <p:nvPr/>
        </p:nvSpPr>
        <p:spPr>
          <a:xfrm>
            <a:off x="0" y="305952"/>
            <a:ext cx="9144000" cy="630942"/>
          </a:xfrm>
          <a:prstGeom prst="rect">
            <a:avLst/>
          </a:prstGeom>
        </p:spPr>
        <p:txBody>
          <a:bodyPr wrap="square">
            <a:spAutoFit/>
          </a:bodyPr>
          <a:lstStyle/>
          <a:p>
            <a:pPr algn="ctr"/>
            <a:r>
              <a:rPr lang="en-US" sz="3500" dirty="0">
                <a:latin typeface="+mj-lt"/>
              </a:rPr>
              <a:t>Early </a:t>
            </a:r>
            <a:r>
              <a:rPr lang="en-US" sz="3500" dirty="0" smtClean="0">
                <a:latin typeface="+mj-lt"/>
              </a:rPr>
              <a:t>adopters </a:t>
            </a:r>
            <a:r>
              <a:rPr lang="en-US" sz="3500" dirty="0">
                <a:latin typeface="+mj-lt"/>
              </a:rPr>
              <a:t>to </a:t>
            </a:r>
            <a:r>
              <a:rPr lang="en-US" sz="3500" dirty="0" smtClean="0">
                <a:latin typeface="+mj-lt"/>
              </a:rPr>
              <a:t>mainline teaching strategies</a:t>
            </a:r>
            <a:endParaRPr lang="en-US" sz="3500" dirty="0">
              <a:latin typeface="+mj-lt"/>
            </a:endParaRPr>
          </a:p>
        </p:txBody>
      </p:sp>
    </p:spTree>
    <p:extLst>
      <p:ext uri="{BB962C8B-B14F-4D97-AF65-F5344CB8AC3E}">
        <p14:creationId xmlns:p14="http://schemas.microsoft.com/office/powerpoint/2010/main" val="26005851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43198"/>
            <a:ext cx="9144000" cy="2300630"/>
          </a:xfrm>
          <a:prstGeom prst="rect">
            <a:avLst/>
          </a:prstGeom>
          <a:noFill/>
        </p:spPr>
        <p:txBody>
          <a:bodyPr wrap="square" rtlCol="0">
            <a:spAutoFit/>
          </a:bodyPr>
          <a:lstStyle/>
          <a:p>
            <a:pPr algn="ctr"/>
            <a:r>
              <a:rPr lang="en-US" sz="3000" dirty="0">
                <a:latin typeface="+mj-lt"/>
              </a:rPr>
              <a:t>If you would like to be involved please </a:t>
            </a:r>
            <a:r>
              <a:rPr lang="en-US" sz="3000" dirty="0" smtClean="0">
                <a:latin typeface="+mj-lt"/>
              </a:rPr>
              <a:t>contact:  </a:t>
            </a:r>
            <a:endParaRPr lang="en-US" sz="3000" dirty="0">
              <a:latin typeface="+mj-lt"/>
            </a:endParaRPr>
          </a:p>
          <a:p>
            <a:endParaRPr lang="en-US" sz="2500" dirty="0">
              <a:latin typeface="+mj-lt"/>
            </a:endParaRPr>
          </a:p>
          <a:p>
            <a:pPr algn="ctr"/>
            <a:r>
              <a:rPr lang="en-US" sz="2500" dirty="0" smtClean="0">
                <a:latin typeface="+mj-lt"/>
              </a:rPr>
              <a:t>Ellis Bell, jbell@sandiego.edu</a:t>
            </a:r>
            <a:br>
              <a:rPr lang="en-US" sz="2500" dirty="0" smtClean="0">
                <a:latin typeface="+mj-lt"/>
              </a:rPr>
            </a:br>
            <a:r>
              <a:rPr lang="en-US" sz="2500" dirty="0">
                <a:latin typeface="+mj-lt"/>
              </a:rPr>
              <a:t/>
            </a:r>
            <a:br>
              <a:rPr lang="en-US" sz="2500" dirty="0">
                <a:latin typeface="+mj-lt"/>
              </a:rPr>
            </a:br>
            <a:r>
              <a:rPr lang="en-US" sz="2500" dirty="0" smtClean="0">
                <a:latin typeface="+mj-lt"/>
              </a:rPr>
              <a:t>Erica Siebrasse, esiebrasse@asbmb.org</a:t>
            </a:r>
            <a:endParaRPr lang="en-US" sz="2500" dirty="0">
              <a:latin typeface="+mj-lt"/>
            </a:endParaRPr>
          </a:p>
          <a:p>
            <a:endParaRPr lang="en-US" sz="1350" dirty="0"/>
          </a:p>
        </p:txBody>
      </p:sp>
    </p:spTree>
    <p:extLst>
      <p:ext uri="{BB962C8B-B14F-4D97-AF65-F5344CB8AC3E}">
        <p14:creationId xmlns:p14="http://schemas.microsoft.com/office/powerpoint/2010/main" val="42236223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12" name="Rectangle 24"/>
          <p:cNvSpPr>
            <a:spLocks noChangeArrowheads="1"/>
          </p:cNvSpPr>
          <p:nvPr/>
        </p:nvSpPr>
        <p:spPr bwMode="auto">
          <a:xfrm>
            <a:off x="1589" y="5628160"/>
            <a:ext cx="9140825" cy="372590"/>
          </a:xfrm>
          <a:prstGeom prst="rect">
            <a:avLst/>
          </a:prstGeom>
          <a:gradFill rotWithShape="1">
            <a:gsLst>
              <a:gs pos="0">
                <a:srgbClr val="006F77">
                  <a:gamma/>
                  <a:tint val="0"/>
                  <a:invGamma/>
                </a:srgbClr>
              </a:gs>
              <a:gs pos="100000">
                <a:schemeClr val="accent3">
                  <a:lumMod val="40000"/>
                  <a:lumOff val="60000"/>
                </a:schemeClr>
              </a:gs>
            </a:gsLst>
            <a:lin ang="5400000" scaled="1"/>
          </a:gradFill>
          <a:ln w="9525">
            <a:noFill/>
            <a:miter lim="800000"/>
            <a:headEnd/>
            <a:tailEnd/>
          </a:ln>
          <a:effectLst/>
        </p:spPr>
        <p:txBody>
          <a:bodyPr wrap="none" anchor="ctr">
            <a:prstTxWarp prst="textNoShape">
              <a:avLst/>
            </a:prstTxWarp>
          </a:bodyPr>
          <a:lstStyle/>
          <a:p>
            <a:endParaRPr lang="en-US" sz="1050" dirty="0">
              <a:latin typeface="Arial"/>
            </a:endParaRPr>
          </a:p>
        </p:txBody>
      </p:sp>
      <p:sp>
        <p:nvSpPr>
          <p:cNvPr id="30" name="Round Same Side Corner Rectangle 29"/>
          <p:cNvSpPr/>
          <p:nvPr/>
        </p:nvSpPr>
        <p:spPr>
          <a:xfrm>
            <a:off x="1528354" y="5784739"/>
            <a:ext cx="1517904" cy="200045"/>
          </a:xfrm>
          <a:prstGeom prst="round2SameRect">
            <a:avLst>
              <a:gd name="adj1" fmla="val 0"/>
              <a:gd name="adj2" fmla="val 50000"/>
            </a:avLst>
          </a:prstGeom>
          <a:solidFill>
            <a:schemeClr val="bg1">
              <a:lumMod val="75000"/>
            </a:schemeClr>
          </a:solidFill>
          <a:ln w="19050" cap="flat" cmpd="sng" algn="ctr">
            <a:solidFill>
              <a:schemeClr val="accent3">
                <a:lumMod val="60000"/>
                <a:lumOff val="4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cap="small" dirty="0">
                <a:solidFill>
                  <a:schemeClr val="tx1">
                    <a:lumMod val="50000"/>
                    <a:lumOff val="50000"/>
                  </a:schemeClr>
                </a:solidFill>
                <a:hlinkClick r:id="rId2" action="ppaction://hlinksldjump"/>
              </a:rPr>
              <a:t>Goals</a:t>
            </a:r>
            <a:endParaRPr lang="en-US" sz="1050" b="1" cap="small" dirty="0">
              <a:solidFill>
                <a:schemeClr val="tx1">
                  <a:lumMod val="50000"/>
                  <a:lumOff val="50000"/>
                </a:schemeClr>
              </a:solidFill>
            </a:endParaRPr>
          </a:p>
        </p:txBody>
      </p:sp>
      <p:sp>
        <p:nvSpPr>
          <p:cNvPr id="31" name="Round Same Side Corner Rectangle 30"/>
          <p:cNvSpPr/>
          <p:nvPr/>
        </p:nvSpPr>
        <p:spPr>
          <a:xfrm>
            <a:off x="3051483" y="5784739"/>
            <a:ext cx="1517904" cy="200045"/>
          </a:xfrm>
          <a:prstGeom prst="round2SameRect">
            <a:avLst>
              <a:gd name="adj1" fmla="val 0"/>
              <a:gd name="adj2" fmla="val 50000"/>
            </a:avLst>
          </a:prstGeom>
          <a:solidFill>
            <a:schemeClr val="bg1">
              <a:lumMod val="75000"/>
            </a:schemeClr>
          </a:solidFill>
          <a:ln w="19050" cap="flat" cmpd="sng" algn="ctr">
            <a:solidFill>
              <a:schemeClr val="accent3">
                <a:lumMod val="60000"/>
                <a:lumOff val="4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cap="small" dirty="0">
                <a:solidFill>
                  <a:schemeClr val="tx1">
                    <a:lumMod val="50000"/>
                    <a:lumOff val="50000"/>
                  </a:schemeClr>
                </a:solidFill>
                <a:hlinkClick r:id="rId3" action="ppaction://hlinksldjump"/>
              </a:rPr>
              <a:t>Objectives</a:t>
            </a:r>
            <a:endParaRPr lang="en-US" sz="1050" b="1" cap="small" dirty="0">
              <a:solidFill>
                <a:schemeClr val="tx1">
                  <a:lumMod val="50000"/>
                  <a:lumOff val="50000"/>
                </a:schemeClr>
              </a:solidFill>
            </a:endParaRPr>
          </a:p>
        </p:txBody>
      </p:sp>
      <p:sp>
        <p:nvSpPr>
          <p:cNvPr id="32" name="Round Same Side Corner Rectangle 31"/>
          <p:cNvSpPr/>
          <p:nvPr/>
        </p:nvSpPr>
        <p:spPr>
          <a:xfrm>
            <a:off x="4574612" y="5784739"/>
            <a:ext cx="1517904" cy="200045"/>
          </a:xfrm>
          <a:prstGeom prst="round2SameRect">
            <a:avLst>
              <a:gd name="adj1" fmla="val 0"/>
              <a:gd name="adj2" fmla="val 50000"/>
            </a:avLst>
          </a:prstGeom>
          <a:solidFill>
            <a:schemeClr val="bg1">
              <a:lumMod val="75000"/>
            </a:schemeClr>
          </a:solidFill>
          <a:ln w="19050" cap="flat" cmpd="sng" algn="ctr">
            <a:solidFill>
              <a:schemeClr val="accent3">
                <a:lumMod val="60000"/>
                <a:lumOff val="4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cap="small" dirty="0">
                <a:solidFill>
                  <a:schemeClr val="tx1">
                    <a:lumMod val="50000"/>
                    <a:lumOff val="50000"/>
                  </a:schemeClr>
                </a:solidFill>
                <a:hlinkClick r:id="rId3" action="ppaction://hlinksldjump"/>
              </a:rPr>
              <a:t>Assessments</a:t>
            </a:r>
            <a:endParaRPr lang="en-US" sz="1050" b="1" cap="small" dirty="0">
              <a:solidFill>
                <a:schemeClr val="tx1">
                  <a:lumMod val="50000"/>
                  <a:lumOff val="50000"/>
                </a:schemeClr>
              </a:solidFill>
            </a:endParaRPr>
          </a:p>
        </p:txBody>
      </p:sp>
      <p:sp>
        <p:nvSpPr>
          <p:cNvPr id="33" name="Round Same Side Corner Rectangle 32"/>
          <p:cNvSpPr/>
          <p:nvPr/>
        </p:nvSpPr>
        <p:spPr>
          <a:xfrm>
            <a:off x="6097741" y="5784739"/>
            <a:ext cx="1517904" cy="200045"/>
          </a:xfrm>
          <a:prstGeom prst="round2SameRect">
            <a:avLst>
              <a:gd name="adj1" fmla="val 0"/>
              <a:gd name="adj2" fmla="val 50000"/>
            </a:avLst>
          </a:prstGeom>
          <a:solidFill>
            <a:schemeClr val="bg1">
              <a:lumMod val="75000"/>
            </a:schemeClr>
          </a:solidFill>
          <a:ln w="19050" cap="flat" cmpd="sng" algn="ctr">
            <a:solidFill>
              <a:schemeClr val="accent3">
                <a:lumMod val="60000"/>
                <a:lumOff val="4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cap="small" dirty="0">
                <a:solidFill>
                  <a:schemeClr val="tx1">
                    <a:lumMod val="50000"/>
                    <a:lumOff val="50000"/>
                  </a:schemeClr>
                </a:solidFill>
                <a:hlinkClick r:id="rId4" action="ppaction://hlinksldjump"/>
              </a:rPr>
              <a:t>Strategies</a:t>
            </a:r>
            <a:endParaRPr lang="en-US" sz="1050" b="1" cap="small" dirty="0">
              <a:solidFill>
                <a:schemeClr val="tx1">
                  <a:lumMod val="50000"/>
                  <a:lumOff val="50000"/>
                </a:schemeClr>
              </a:solidFill>
            </a:endParaRPr>
          </a:p>
        </p:txBody>
      </p:sp>
      <p:sp>
        <p:nvSpPr>
          <p:cNvPr id="34" name="Round Same Side Corner Rectangle 33"/>
          <p:cNvSpPr/>
          <p:nvPr/>
        </p:nvSpPr>
        <p:spPr>
          <a:xfrm>
            <a:off x="7620870" y="5784739"/>
            <a:ext cx="1517904" cy="200045"/>
          </a:xfrm>
          <a:prstGeom prst="round2SameRect">
            <a:avLst>
              <a:gd name="adj1" fmla="val 0"/>
              <a:gd name="adj2" fmla="val 50000"/>
            </a:avLst>
          </a:prstGeom>
          <a:solidFill>
            <a:schemeClr val="bg1">
              <a:lumMod val="75000"/>
            </a:schemeClr>
          </a:solidFill>
          <a:ln w="19050" cap="flat" cmpd="sng" algn="ctr">
            <a:solidFill>
              <a:schemeClr val="accent3">
                <a:lumMod val="60000"/>
                <a:lumOff val="4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cap="small" dirty="0">
                <a:solidFill>
                  <a:schemeClr val="tx1">
                    <a:lumMod val="50000"/>
                    <a:lumOff val="50000"/>
                  </a:schemeClr>
                </a:solidFill>
                <a:hlinkClick r:id="rId2" action="ppaction://hlinksldjump"/>
              </a:rPr>
              <a:t>Summary</a:t>
            </a:r>
            <a:endParaRPr lang="en-US" sz="1050" b="1" cap="small" dirty="0">
              <a:solidFill>
                <a:schemeClr val="tx1">
                  <a:lumMod val="50000"/>
                  <a:lumOff val="50000"/>
                </a:schemeClr>
              </a:solidFill>
            </a:endParaRPr>
          </a:p>
        </p:txBody>
      </p:sp>
      <p:sp>
        <p:nvSpPr>
          <p:cNvPr id="12306" name="Rectangle 18"/>
          <p:cNvSpPr>
            <a:spLocks noChangeArrowheads="1"/>
          </p:cNvSpPr>
          <p:nvPr/>
        </p:nvSpPr>
        <p:spPr bwMode="auto">
          <a:xfrm>
            <a:off x="1647825" y="5929535"/>
            <a:ext cx="1280160" cy="32147"/>
          </a:xfrm>
          <a:prstGeom prst="rect">
            <a:avLst/>
          </a:prstGeom>
          <a:solidFill>
            <a:schemeClr val="bg1">
              <a:lumMod val="75000"/>
            </a:schemeClr>
          </a:solidFill>
          <a:ln w="9525">
            <a:noFill/>
            <a:miter lim="800000"/>
            <a:headEnd/>
            <a:tailEnd/>
          </a:ln>
          <a:effectLst/>
        </p:spPr>
        <p:txBody>
          <a:bodyPr wrap="none" anchor="ctr">
            <a:prstTxWarp prst="textNoShape">
              <a:avLst/>
            </a:prstTxWarp>
          </a:bodyPr>
          <a:lstStyle/>
          <a:p>
            <a:endParaRPr lang="en-US" sz="1050" b="1" cap="small" dirty="0">
              <a:solidFill>
                <a:schemeClr val="tx1">
                  <a:lumMod val="50000"/>
                  <a:lumOff val="50000"/>
                </a:schemeClr>
              </a:solidFill>
              <a:latin typeface="Arial"/>
              <a:cs typeface="Arial"/>
            </a:endParaRPr>
          </a:p>
        </p:txBody>
      </p:sp>
      <p:sp>
        <p:nvSpPr>
          <p:cNvPr id="12307" name="Rectangle 19"/>
          <p:cNvSpPr>
            <a:spLocks noChangeArrowheads="1"/>
          </p:cNvSpPr>
          <p:nvPr/>
        </p:nvSpPr>
        <p:spPr bwMode="auto">
          <a:xfrm>
            <a:off x="3173413" y="5929535"/>
            <a:ext cx="1280160" cy="32147"/>
          </a:xfrm>
          <a:prstGeom prst="rect">
            <a:avLst/>
          </a:prstGeom>
          <a:solidFill>
            <a:schemeClr val="bg1">
              <a:lumMod val="75000"/>
            </a:schemeClr>
          </a:solidFill>
          <a:ln w="9525">
            <a:noFill/>
            <a:miter lim="800000"/>
            <a:headEnd/>
            <a:tailEnd/>
          </a:ln>
          <a:effectLst/>
        </p:spPr>
        <p:txBody>
          <a:bodyPr wrap="none" anchor="ctr">
            <a:prstTxWarp prst="textNoShape">
              <a:avLst/>
            </a:prstTxWarp>
          </a:bodyPr>
          <a:lstStyle/>
          <a:p>
            <a:endParaRPr lang="en-US" sz="1050" b="1" cap="small" dirty="0">
              <a:solidFill>
                <a:schemeClr val="tx1">
                  <a:lumMod val="50000"/>
                  <a:lumOff val="50000"/>
                </a:schemeClr>
              </a:solidFill>
              <a:latin typeface="Arial"/>
              <a:cs typeface="Arial"/>
            </a:endParaRPr>
          </a:p>
        </p:txBody>
      </p:sp>
      <p:sp>
        <p:nvSpPr>
          <p:cNvPr id="12309" name="Rectangle 21"/>
          <p:cNvSpPr>
            <a:spLocks noChangeArrowheads="1"/>
          </p:cNvSpPr>
          <p:nvPr/>
        </p:nvSpPr>
        <p:spPr bwMode="auto">
          <a:xfrm>
            <a:off x="4708525" y="5929535"/>
            <a:ext cx="1280160" cy="32147"/>
          </a:xfrm>
          <a:prstGeom prst="rect">
            <a:avLst/>
          </a:prstGeom>
          <a:solidFill>
            <a:schemeClr val="bg1">
              <a:lumMod val="75000"/>
            </a:schemeClr>
          </a:solidFill>
          <a:ln w="9525">
            <a:noFill/>
            <a:miter lim="800000"/>
            <a:headEnd/>
            <a:tailEnd/>
          </a:ln>
          <a:effectLst/>
        </p:spPr>
        <p:txBody>
          <a:bodyPr wrap="none" anchor="ctr">
            <a:prstTxWarp prst="textNoShape">
              <a:avLst/>
            </a:prstTxWarp>
          </a:bodyPr>
          <a:lstStyle/>
          <a:p>
            <a:endParaRPr lang="en-US" sz="1050" b="1" cap="small" dirty="0">
              <a:solidFill>
                <a:schemeClr val="tx1">
                  <a:lumMod val="50000"/>
                  <a:lumOff val="50000"/>
                </a:schemeClr>
              </a:solidFill>
              <a:latin typeface="Arial"/>
              <a:cs typeface="Arial"/>
            </a:endParaRPr>
          </a:p>
        </p:txBody>
      </p:sp>
      <p:sp>
        <p:nvSpPr>
          <p:cNvPr id="12310" name="Rectangle 22"/>
          <p:cNvSpPr>
            <a:spLocks noChangeArrowheads="1"/>
          </p:cNvSpPr>
          <p:nvPr/>
        </p:nvSpPr>
        <p:spPr bwMode="auto">
          <a:xfrm>
            <a:off x="6232525" y="5929535"/>
            <a:ext cx="1280160" cy="32147"/>
          </a:xfrm>
          <a:prstGeom prst="rect">
            <a:avLst/>
          </a:prstGeom>
          <a:solidFill>
            <a:schemeClr val="bg1">
              <a:lumMod val="75000"/>
            </a:schemeClr>
          </a:solidFill>
          <a:ln w="9525">
            <a:noFill/>
            <a:miter lim="800000"/>
            <a:headEnd/>
            <a:tailEnd/>
          </a:ln>
          <a:effectLst/>
        </p:spPr>
        <p:txBody>
          <a:bodyPr wrap="none" anchor="ctr">
            <a:prstTxWarp prst="textNoShape">
              <a:avLst/>
            </a:prstTxWarp>
          </a:bodyPr>
          <a:lstStyle/>
          <a:p>
            <a:endParaRPr lang="en-US" sz="1050" b="1" cap="small" dirty="0">
              <a:solidFill>
                <a:schemeClr val="tx1">
                  <a:lumMod val="50000"/>
                  <a:lumOff val="50000"/>
                </a:schemeClr>
              </a:solidFill>
              <a:latin typeface="Arial"/>
              <a:cs typeface="Arial"/>
            </a:endParaRPr>
          </a:p>
        </p:txBody>
      </p:sp>
      <p:sp>
        <p:nvSpPr>
          <p:cNvPr id="16" name="Rectangle 22"/>
          <p:cNvSpPr>
            <a:spLocks noChangeArrowheads="1"/>
          </p:cNvSpPr>
          <p:nvPr/>
        </p:nvSpPr>
        <p:spPr bwMode="auto">
          <a:xfrm>
            <a:off x="7756525" y="5929535"/>
            <a:ext cx="1280160" cy="32147"/>
          </a:xfrm>
          <a:prstGeom prst="rect">
            <a:avLst/>
          </a:prstGeom>
          <a:solidFill>
            <a:schemeClr val="bg1">
              <a:lumMod val="75000"/>
            </a:schemeClr>
          </a:solidFill>
          <a:ln w="9525">
            <a:noFill/>
            <a:miter lim="800000"/>
            <a:headEnd/>
            <a:tailEnd/>
          </a:ln>
          <a:effectLst/>
        </p:spPr>
        <p:txBody>
          <a:bodyPr wrap="none" anchor="ctr">
            <a:prstTxWarp prst="textNoShape">
              <a:avLst/>
            </a:prstTxWarp>
          </a:bodyPr>
          <a:lstStyle/>
          <a:p>
            <a:endParaRPr lang="en-US" sz="1050" b="1" cap="small" dirty="0">
              <a:solidFill>
                <a:schemeClr val="tx1">
                  <a:lumMod val="50000"/>
                  <a:lumOff val="50000"/>
                </a:schemeClr>
              </a:solidFill>
              <a:latin typeface="Arial"/>
              <a:cs typeface="Arial"/>
            </a:endParaRPr>
          </a:p>
        </p:txBody>
      </p:sp>
      <p:sp>
        <p:nvSpPr>
          <p:cNvPr id="18" name="Round Same Side Corner Rectangle 17"/>
          <p:cNvSpPr/>
          <p:nvPr/>
        </p:nvSpPr>
        <p:spPr>
          <a:xfrm>
            <a:off x="5225" y="5784739"/>
            <a:ext cx="1517904" cy="200045"/>
          </a:xfrm>
          <a:prstGeom prst="round2SameRect">
            <a:avLst>
              <a:gd name="adj1" fmla="val 0"/>
              <a:gd name="adj2" fmla="val 50000"/>
            </a:avLst>
          </a:prstGeom>
          <a:solidFill>
            <a:schemeClr val="accent1">
              <a:lumMod val="20000"/>
              <a:lumOff val="80000"/>
            </a:schemeClr>
          </a:solidFill>
          <a:ln w="19050" cap="flat" cmpd="sng" algn="ctr">
            <a:solidFill>
              <a:schemeClr val="accent3">
                <a:lumMod val="60000"/>
                <a:lumOff val="4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cap="small" dirty="0">
                <a:solidFill>
                  <a:schemeClr val="accent3">
                    <a:lumMod val="75000"/>
                  </a:schemeClr>
                </a:solidFill>
                <a:hlinkClick r:id="rId5" action="ppaction://hlinksldjump"/>
              </a:rPr>
              <a:t>Introduction</a:t>
            </a:r>
            <a:endParaRPr lang="en-US" sz="1050" b="1" cap="small" dirty="0">
              <a:solidFill>
                <a:schemeClr val="accent3">
                  <a:lumMod val="75000"/>
                </a:schemeClr>
              </a:solidFill>
            </a:endParaRPr>
          </a:p>
        </p:txBody>
      </p:sp>
      <p:sp>
        <p:nvSpPr>
          <p:cNvPr id="19" name="Rectangle 20"/>
          <p:cNvSpPr>
            <a:spLocks noChangeArrowheads="1"/>
          </p:cNvSpPr>
          <p:nvPr/>
        </p:nvSpPr>
        <p:spPr bwMode="auto">
          <a:xfrm>
            <a:off x="136525" y="5929535"/>
            <a:ext cx="1276668" cy="32147"/>
          </a:xfrm>
          <a:prstGeom prst="rect">
            <a:avLst/>
          </a:prstGeom>
          <a:solidFill>
            <a:schemeClr val="accent1">
              <a:lumMod val="20000"/>
              <a:lumOff val="80000"/>
            </a:schemeClr>
          </a:solidFill>
          <a:ln w="9525">
            <a:noFill/>
            <a:miter lim="800000"/>
            <a:headEnd/>
            <a:tailEnd/>
          </a:ln>
          <a:effectLst/>
        </p:spPr>
        <p:txBody>
          <a:bodyPr wrap="none" anchor="ctr">
            <a:prstTxWarp prst="textNoShape">
              <a:avLst/>
            </a:prstTxWarp>
          </a:bodyPr>
          <a:lstStyle/>
          <a:p>
            <a:endParaRPr lang="en-US" sz="1050" b="1" cap="small" dirty="0">
              <a:latin typeface="Arial"/>
              <a:cs typeface="Arial"/>
            </a:endParaRPr>
          </a:p>
        </p:txBody>
      </p:sp>
      <p:sp>
        <p:nvSpPr>
          <p:cNvPr id="21" name="Rectangle 23"/>
          <p:cNvSpPr>
            <a:spLocks noGrp="1" noChangeArrowheads="1"/>
          </p:cNvSpPr>
          <p:nvPr>
            <p:ph type="title"/>
          </p:nvPr>
        </p:nvSpPr>
        <p:spPr>
          <a:xfrm>
            <a:off x="1589" y="857251"/>
            <a:ext cx="9140825" cy="379203"/>
          </a:xfrm>
          <a:gradFill rotWithShape="1">
            <a:gsLst>
              <a:gs pos="0">
                <a:schemeClr val="bg1"/>
              </a:gs>
              <a:gs pos="100000">
                <a:schemeClr val="accent3">
                  <a:lumMod val="20000"/>
                  <a:lumOff val="80000"/>
                </a:schemeClr>
              </a:gs>
            </a:gsLst>
            <a:lin ang="5400000" scaled="0"/>
          </a:gradFill>
          <a:ln/>
        </p:spPr>
        <p:txBody>
          <a:bodyPr vert="horz" lIns="0" tIns="45720" rIns="0" bIns="45720" rtlCol="0" anchor="ctr">
            <a:noAutofit/>
          </a:bodyPr>
          <a:lstStyle/>
          <a:p>
            <a:r>
              <a:rPr lang="en-US" sz="2500" b="1" cap="small" dirty="0">
                <a:cs typeface="Arial"/>
              </a:rPr>
              <a:t>Bloom’s Taxonomy of Educational Objectives</a:t>
            </a:r>
            <a:endParaRPr lang="en-US" sz="2500" b="1" cap="small" dirty="0">
              <a:cs typeface="Arial"/>
            </a:endParaRPr>
          </a:p>
        </p:txBody>
      </p:sp>
      <p:sp>
        <p:nvSpPr>
          <p:cNvPr id="22" name="Line 6"/>
          <p:cNvSpPr>
            <a:spLocks noChangeShapeType="1"/>
          </p:cNvSpPr>
          <p:nvPr/>
        </p:nvSpPr>
        <p:spPr bwMode="auto">
          <a:xfrm>
            <a:off x="0" y="1244580"/>
            <a:ext cx="9144000" cy="0"/>
          </a:xfrm>
          <a:prstGeom prst="line">
            <a:avLst/>
          </a:prstGeom>
          <a:noFill/>
          <a:ln w="28575">
            <a:solidFill>
              <a:schemeClr val="accent3">
                <a:lumMod val="60000"/>
                <a:lumOff val="40000"/>
              </a:schemeClr>
            </a:solidFill>
            <a:round/>
            <a:headEnd/>
            <a:tailEnd/>
          </a:ln>
        </p:spPr>
        <p:txBody>
          <a:bodyPr>
            <a:prstTxWarp prst="textNoShape">
              <a:avLst/>
            </a:prstTxWarp>
          </a:bodyPr>
          <a:lstStyle/>
          <a:p>
            <a:endParaRPr lang="en-US" sz="1350" dirty="0">
              <a:latin typeface="Arial"/>
            </a:endParaRPr>
          </a:p>
        </p:txBody>
      </p:sp>
      <p:pic>
        <p:nvPicPr>
          <p:cNvPr id="23" name="Picture 22"/>
          <p:cNvPicPr>
            <a:picLocks noChangeAspect="1"/>
          </p:cNvPicPr>
          <p:nvPr/>
        </p:nvPicPr>
        <p:blipFill>
          <a:blip r:embed="rId6"/>
          <a:srcRect l="4391" t="2668" r="4130" b="2541"/>
          <a:stretch>
            <a:fillRect/>
          </a:stretch>
        </p:blipFill>
        <p:spPr>
          <a:xfrm>
            <a:off x="1413193" y="1346138"/>
            <a:ext cx="4473823" cy="4223879"/>
          </a:xfrm>
          <a:prstGeom prst="rect">
            <a:avLst/>
          </a:prstGeom>
        </p:spPr>
      </p:pic>
      <p:sp>
        <p:nvSpPr>
          <p:cNvPr id="24" name="TextBox 23"/>
          <p:cNvSpPr txBox="1"/>
          <p:nvPr/>
        </p:nvSpPr>
        <p:spPr>
          <a:xfrm>
            <a:off x="7086600" y="4787900"/>
            <a:ext cx="1426464" cy="323165"/>
          </a:xfrm>
          <a:prstGeom prst="rect">
            <a:avLst/>
          </a:prstGeom>
          <a:noFill/>
        </p:spPr>
        <p:txBody>
          <a:bodyPr wrap="square" rtlCol="0">
            <a:spAutoFit/>
          </a:bodyPr>
          <a:lstStyle/>
          <a:p>
            <a:r>
              <a:rPr lang="en-US" sz="1500" b="1" dirty="0">
                <a:solidFill>
                  <a:srgbClr val="115353"/>
                </a:solidFill>
                <a:latin typeface="Arial"/>
                <a:cs typeface="Helvetica Neue"/>
              </a:rPr>
              <a:t>Strategies</a:t>
            </a:r>
          </a:p>
        </p:txBody>
      </p:sp>
      <p:sp>
        <p:nvSpPr>
          <p:cNvPr id="25" name="TextBox 24"/>
          <p:cNvSpPr txBox="1"/>
          <p:nvPr/>
        </p:nvSpPr>
        <p:spPr>
          <a:xfrm>
            <a:off x="7086600" y="4340225"/>
            <a:ext cx="1426464" cy="323165"/>
          </a:xfrm>
          <a:prstGeom prst="rect">
            <a:avLst/>
          </a:prstGeom>
          <a:noFill/>
        </p:spPr>
        <p:txBody>
          <a:bodyPr wrap="square" rtlCol="0">
            <a:spAutoFit/>
          </a:bodyPr>
          <a:lstStyle/>
          <a:p>
            <a:r>
              <a:rPr lang="en-US" sz="1500" b="1" dirty="0">
                <a:solidFill>
                  <a:srgbClr val="660066"/>
                </a:solidFill>
                <a:latin typeface="Arial"/>
                <a:cs typeface="Helvetica Neue"/>
              </a:rPr>
              <a:t>Levels</a:t>
            </a:r>
          </a:p>
        </p:txBody>
      </p:sp>
      <p:sp>
        <p:nvSpPr>
          <p:cNvPr id="26" name="TextBox 25"/>
          <p:cNvSpPr txBox="1"/>
          <p:nvPr/>
        </p:nvSpPr>
        <p:spPr>
          <a:xfrm>
            <a:off x="7086600" y="4564062"/>
            <a:ext cx="1422400" cy="323165"/>
          </a:xfrm>
          <a:prstGeom prst="rect">
            <a:avLst/>
          </a:prstGeom>
          <a:noFill/>
        </p:spPr>
        <p:txBody>
          <a:bodyPr wrap="square" rtlCol="0">
            <a:spAutoFit/>
          </a:bodyPr>
          <a:lstStyle/>
          <a:p>
            <a:r>
              <a:rPr lang="en-US" sz="1500" b="1" dirty="0">
                <a:solidFill>
                  <a:schemeClr val="accent1"/>
                </a:solidFill>
                <a:latin typeface="Arial"/>
                <a:cs typeface="Helvetica Neue"/>
              </a:rPr>
              <a:t>Verbs</a:t>
            </a:r>
          </a:p>
        </p:txBody>
      </p:sp>
      <p:sp>
        <p:nvSpPr>
          <p:cNvPr id="27" name="Oval 26"/>
          <p:cNvSpPr>
            <a:spLocks noChangeAspect="1"/>
          </p:cNvSpPr>
          <p:nvPr/>
        </p:nvSpPr>
        <p:spPr>
          <a:xfrm>
            <a:off x="6862725" y="4419600"/>
            <a:ext cx="223729" cy="171069"/>
          </a:xfrm>
          <a:prstGeom prst="ellipse">
            <a:avLst/>
          </a:prstGeom>
          <a:solidFill>
            <a:srgbClr val="66006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8" name="Donut 27"/>
          <p:cNvSpPr>
            <a:spLocks noChangeAspect="1"/>
          </p:cNvSpPr>
          <p:nvPr/>
        </p:nvSpPr>
        <p:spPr>
          <a:xfrm>
            <a:off x="6864352" y="4648200"/>
            <a:ext cx="220472" cy="165354"/>
          </a:xfrm>
          <a:prstGeom prst="donut">
            <a:avLst/>
          </a:prstGeom>
          <a:solidFill>
            <a:schemeClr val="accent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29" name="Donut 28"/>
          <p:cNvSpPr>
            <a:spLocks noChangeAspect="1"/>
          </p:cNvSpPr>
          <p:nvPr/>
        </p:nvSpPr>
        <p:spPr>
          <a:xfrm>
            <a:off x="6864352" y="4867275"/>
            <a:ext cx="220472" cy="165354"/>
          </a:xfrm>
          <a:prstGeom prst="donut">
            <a:avLst/>
          </a:prstGeom>
          <a:solidFill>
            <a:srgbClr val="166767"/>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35" name="TextBox 34"/>
          <p:cNvSpPr txBox="1"/>
          <p:nvPr/>
        </p:nvSpPr>
        <p:spPr>
          <a:xfrm>
            <a:off x="0" y="5540379"/>
            <a:ext cx="9144000" cy="253916"/>
          </a:xfrm>
          <a:prstGeom prst="rect">
            <a:avLst/>
          </a:prstGeom>
          <a:noFill/>
        </p:spPr>
        <p:txBody>
          <a:bodyPr wrap="square" lIns="68580" rIns="0" rtlCol="0">
            <a:spAutoFit/>
          </a:bodyPr>
          <a:lstStyle/>
          <a:p>
            <a:r>
              <a:rPr lang="en-US" sz="1050" b="1" dirty="0">
                <a:latin typeface="+mj-lt"/>
                <a:cs typeface="Helvetica Neue"/>
              </a:rPr>
              <a:t>Adapted from Kristin Millet’s </a:t>
            </a:r>
            <a:r>
              <a:rPr lang="en-US" sz="1050" b="1" dirty="0" err="1">
                <a:latin typeface="+mj-lt"/>
                <a:cs typeface="Helvetica Neue"/>
              </a:rPr>
              <a:t>Wikispace</a:t>
            </a:r>
            <a:r>
              <a:rPr lang="en-US" sz="1050" b="1" dirty="0">
                <a:latin typeface="+mj-lt"/>
                <a:cs typeface="Helvetica Neue"/>
              </a:rPr>
              <a:t> at </a:t>
            </a:r>
            <a:r>
              <a:rPr lang="en-US" sz="1050" b="1" dirty="0" err="1">
                <a:latin typeface="+mj-lt"/>
                <a:cs typeface="Helvetica Neue"/>
              </a:rPr>
              <a:t>http://kristen-millet.wikispaces.com</a:t>
            </a:r>
            <a:r>
              <a:rPr lang="en-US" sz="1050" b="1" dirty="0">
                <a:latin typeface="+mj-lt"/>
                <a:cs typeface="Helvetica Neue"/>
              </a:rPr>
              <a:t>, accessed October 23, 2013.</a:t>
            </a:r>
            <a:endParaRPr lang="en-US" sz="1050" b="1" dirty="0">
              <a:latin typeface="+mj-lt"/>
              <a:cs typeface="Helvetica Neue"/>
            </a:endParaRPr>
          </a:p>
        </p:txBody>
      </p:sp>
    </p:spTree>
    <p:extLst>
      <p:ext uri="{BB962C8B-B14F-4D97-AF65-F5344CB8AC3E}">
        <p14:creationId xmlns:p14="http://schemas.microsoft.com/office/powerpoint/2010/main" val="2867983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12" name="Rectangle 24"/>
          <p:cNvSpPr>
            <a:spLocks noChangeArrowheads="1"/>
          </p:cNvSpPr>
          <p:nvPr/>
        </p:nvSpPr>
        <p:spPr bwMode="auto">
          <a:xfrm>
            <a:off x="1589" y="5628160"/>
            <a:ext cx="9140825" cy="372590"/>
          </a:xfrm>
          <a:prstGeom prst="rect">
            <a:avLst/>
          </a:prstGeom>
          <a:gradFill rotWithShape="1">
            <a:gsLst>
              <a:gs pos="0">
                <a:srgbClr val="006F77">
                  <a:gamma/>
                  <a:tint val="0"/>
                  <a:invGamma/>
                </a:srgbClr>
              </a:gs>
              <a:gs pos="100000">
                <a:schemeClr val="accent3">
                  <a:lumMod val="40000"/>
                  <a:lumOff val="60000"/>
                </a:schemeClr>
              </a:gs>
            </a:gsLst>
            <a:lin ang="5400000" scaled="1"/>
          </a:gradFill>
          <a:ln w="9525">
            <a:noFill/>
            <a:miter lim="800000"/>
            <a:headEnd/>
            <a:tailEnd/>
          </a:ln>
          <a:effectLst/>
        </p:spPr>
        <p:txBody>
          <a:bodyPr wrap="none" anchor="ctr">
            <a:prstTxWarp prst="textNoShape">
              <a:avLst/>
            </a:prstTxWarp>
          </a:bodyPr>
          <a:lstStyle/>
          <a:p>
            <a:endParaRPr lang="en-US" sz="1050" dirty="0">
              <a:latin typeface="Arial"/>
            </a:endParaRPr>
          </a:p>
        </p:txBody>
      </p:sp>
      <p:sp>
        <p:nvSpPr>
          <p:cNvPr id="30" name="Round Same Side Corner Rectangle 29"/>
          <p:cNvSpPr/>
          <p:nvPr/>
        </p:nvSpPr>
        <p:spPr>
          <a:xfrm>
            <a:off x="1528354" y="5784739"/>
            <a:ext cx="1517904" cy="200045"/>
          </a:xfrm>
          <a:prstGeom prst="round2SameRect">
            <a:avLst>
              <a:gd name="adj1" fmla="val 0"/>
              <a:gd name="adj2" fmla="val 50000"/>
            </a:avLst>
          </a:prstGeom>
          <a:solidFill>
            <a:schemeClr val="bg1">
              <a:lumMod val="75000"/>
            </a:schemeClr>
          </a:solidFill>
          <a:ln w="19050" cap="flat" cmpd="sng" algn="ctr">
            <a:solidFill>
              <a:schemeClr val="accent3">
                <a:lumMod val="60000"/>
                <a:lumOff val="4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cap="small" dirty="0">
                <a:solidFill>
                  <a:schemeClr val="tx1">
                    <a:lumMod val="50000"/>
                    <a:lumOff val="50000"/>
                  </a:schemeClr>
                </a:solidFill>
                <a:hlinkClick r:id="rId2" action="ppaction://hlinksldjump"/>
              </a:rPr>
              <a:t>Goals</a:t>
            </a:r>
            <a:endParaRPr lang="en-US" sz="1050" b="1" cap="small" dirty="0">
              <a:solidFill>
                <a:schemeClr val="tx1">
                  <a:lumMod val="50000"/>
                  <a:lumOff val="50000"/>
                </a:schemeClr>
              </a:solidFill>
            </a:endParaRPr>
          </a:p>
        </p:txBody>
      </p:sp>
      <p:sp>
        <p:nvSpPr>
          <p:cNvPr id="31" name="Round Same Side Corner Rectangle 30"/>
          <p:cNvSpPr/>
          <p:nvPr/>
        </p:nvSpPr>
        <p:spPr>
          <a:xfrm>
            <a:off x="3051483" y="5784739"/>
            <a:ext cx="1517904" cy="200045"/>
          </a:xfrm>
          <a:prstGeom prst="round2SameRect">
            <a:avLst>
              <a:gd name="adj1" fmla="val 0"/>
              <a:gd name="adj2" fmla="val 50000"/>
            </a:avLst>
          </a:prstGeom>
          <a:solidFill>
            <a:schemeClr val="bg1">
              <a:lumMod val="75000"/>
            </a:schemeClr>
          </a:solidFill>
          <a:ln w="19050" cap="flat" cmpd="sng" algn="ctr">
            <a:solidFill>
              <a:schemeClr val="accent3">
                <a:lumMod val="60000"/>
                <a:lumOff val="4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cap="small" dirty="0">
                <a:solidFill>
                  <a:schemeClr val="tx1">
                    <a:lumMod val="50000"/>
                    <a:lumOff val="50000"/>
                  </a:schemeClr>
                </a:solidFill>
                <a:hlinkClick r:id="rId3" action="ppaction://hlinksldjump"/>
              </a:rPr>
              <a:t>Objectives</a:t>
            </a:r>
            <a:endParaRPr lang="en-US" sz="1050" b="1" cap="small" dirty="0">
              <a:solidFill>
                <a:schemeClr val="tx1">
                  <a:lumMod val="50000"/>
                  <a:lumOff val="50000"/>
                </a:schemeClr>
              </a:solidFill>
            </a:endParaRPr>
          </a:p>
        </p:txBody>
      </p:sp>
      <p:sp>
        <p:nvSpPr>
          <p:cNvPr id="32" name="Round Same Side Corner Rectangle 31"/>
          <p:cNvSpPr/>
          <p:nvPr/>
        </p:nvSpPr>
        <p:spPr>
          <a:xfrm>
            <a:off x="4574612" y="5784739"/>
            <a:ext cx="1517904" cy="200045"/>
          </a:xfrm>
          <a:prstGeom prst="round2SameRect">
            <a:avLst>
              <a:gd name="adj1" fmla="val 0"/>
              <a:gd name="adj2" fmla="val 50000"/>
            </a:avLst>
          </a:prstGeom>
          <a:solidFill>
            <a:schemeClr val="bg1">
              <a:lumMod val="75000"/>
            </a:schemeClr>
          </a:solidFill>
          <a:ln w="19050" cap="flat" cmpd="sng" algn="ctr">
            <a:solidFill>
              <a:schemeClr val="accent3">
                <a:lumMod val="60000"/>
                <a:lumOff val="4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cap="small" dirty="0">
                <a:solidFill>
                  <a:schemeClr val="tx1">
                    <a:lumMod val="50000"/>
                    <a:lumOff val="50000"/>
                  </a:schemeClr>
                </a:solidFill>
                <a:hlinkClick r:id="rId3" action="ppaction://hlinksldjump"/>
              </a:rPr>
              <a:t>Assessments</a:t>
            </a:r>
            <a:endParaRPr lang="en-US" sz="1050" b="1" cap="small" dirty="0">
              <a:solidFill>
                <a:schemeClr val="tx1">
                  <a:lumMod val="50000"/>
                  <a:lumOff val="50000"/>
                </a:schemeClr>
              </a:solidFill>
            </a:endParaRPr>
          </a:p>
        </p:txBody>
      </p:sp>
      <p:sp>
        <p:nvSpPr>
          <p:cNvPr id="33" name="Round Same Side Corner Rectangle 32"/>
          <p:cNvSpPr/>
          <p:nvPr/>
        </p:nvSpPr>
        <p:spPr>
          <a:xfrm>
            <a:off x="6097741" y="5784739"/>
            <a:ext cx="1517904" cy="200045"/>
          </a:xfrm>
          <a:prstGeom prst="round2SameRect">
            <a:avLst>
              <a:gd name="adj1" fmla="val 0"/>
              <a:gd name="adj2" fmla="val 50000"/>
            </a:avLst>
          </a:prstGeom>
          <a:solidFill>
            <a:schemeClr val="bg1">
              <a:lumMod val="75000"/>
            </a:schemeClr>
          </a:solidFill>
          <a:ln w="19050" cap="flat" cmpd="sng" algn="ctr">
            <a:solidFill>
              <a:schemeClr val="accent3">
                <a:lumMod val="60000"/>
                <a:lumOff val="4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cap="small" dirty="0">
                <a:solidFill>
                  <a:schemeClr val="tx1">
                    <a:lumMod val="50000"/>
                    <a:lumOff val="50000"/>
                  </a:schemeClr>
                </a:solidFill>
                <a:hlinkClick r:id="rId4" action="ppaction://hlinksldjump"/>
              </a:rPr>
              <a:t>Strategies</a:t>
            </a:r>
            <a:endParaRPr lang="en-US" sz="1050" b="1" cap="small" dirty="0">
              <a:solidFill>
                <a:schemeClr val="tx1">
                  <a:lumMod val="50000"/>
                  <a:lumOff val="50000"/>
                </a:schemeClr>
              </a:solidFill>
            </a:endParaRPr>
          </a:p>
        </p:txBody>
      </p:sp>
      <p:sp>
        <p:nvSpPr>
          <p:cNvPr id="34" name="Round Same Side Corner Rectangle 33"/>
          <p:cNvSpPr/>
          <p:nvPr/>
        </p:nvSpPr>
        <p:spPr>
          <a:xfrm>
            <a:off x="7620870" y="5784739"/>
            <a:ext cx="1517904" cy="200045"/>
          </a:xfrm>
          <a:prstGeom prst="round2SameRect">
            <a:avLst>
              <a:gd name="adj1" fmla="val 0"/>
              <a:gd name="adj2" fmla="val 50000"/>
            </a:avLst>
          </a:prstGeom>
          <a:solidFill>
            <a:schemeClr val="bg1">
              <a:lumMod val="75000"/>
            </a:schemeClr>
          </a:solidFill>
          <a:ln w="19050" cap="flat" cmpd="sng" algn="ctr">
            <a:solidFill>
              <a:schemeClr val="accent3">
                <a:lumMod val="60000"/>
                <a:lumOff val="4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cap="small" dirty="0">
                <a:solidFill>
                  <a:schemeClr val="tx1">
                    <a:lumMod val="50000"/>
                    <a:lumOff val="50000"/>
                  </a:schemeClr>
                </a:solidFill>
                <a:hlinkClick r:id="rId2" action="ppaction://hlinksldjump"/>
              </a:rPr>
              <a:t>Summary</a:t>
            </a:r>
            <a:endParaRPr lang="en-US" sz="1050" b="1" cap="small" dirty="0">
              <a:solidFill>
                <a:schemeClr val="tx1">
                  <a:lumMod val="50000"/>
                  <a:lumOff val="50000"/>
                </a:schemeClr>
              </a:solidFill>
            </a:endParaRPr>
          </a:p>
        </p:txBody>
      </p:sp>
      <p:sp>
        <p:nvSpPr>
          <p:cNvPr id="12306" name="Rectangle 18"/>
          <p:cNvSpPr>
            <a:spLocks noChangeArrowheads="1"/>
          </p:cNvSpPr>
          <p:nvPr/>
        </p:nvSpPr>
        <p:spPr bwMode="auto">
          <a:xfrm>
            <a:off x="1647825" y="5929535"/>
            <a:ext cx="1280160" cy="32147"/>
          </a:xfrm>
          <a:prstGeom prst="rect">
            <a:avLst/>
          </a:prstGeom>
          <a:solidFill>
            <a:schemeClr val="bg1">
              <a:lumMod val="75000"/>
            </a:schemeClr>
          </a:solidFill>
          <a:ln w="9525">
            <a:noFill/>
            <a:miter lim="800000"/>
            <a:headEnd/>
            <a:tailEnd/>
          </a:ln>
          <a:effectLst/>
        </p:spPr>
        <p:txBody>
          <a:bodyPr wrap="none" anchor="ctr">
            <a:prstTxWarp prst="textNoShape">
              <a:avLst/>
            </a:prstTxWarp>
          </a:bodyPr>
          <a:lstStyle/>
          <a:p>
            <a:endParaRPr lang="en-US" sz="1050" b="1" cap="small" dirty="0">
              <a:solidFill>
                <a:schemeClr val="tx1">
                  <a:lumMod val="50000"/>
                  <a:lumOff val="50000"/>
                </a:schemeClr>
              </a:solidFill>
              <a:latin typeface="Arial"/>
              <a:cs typeface="Arial"/>
            </a:endParaRPr>
          </a:p>
        </p:txBody>
      </p:sp>
      <p:sp>
        <p:nvSpPr>
          <p:cNvPr id="12307" name="Rectangle 19"/>
          <p:cNvSpPr>
            <a:spLocks noChangeArrowheads="1"/>
          </p:cNvSpPr>
          <p:nvPr/>
        </p:nvSpPr>
        <p:spPr bwMode="auto">
          <a:xfrm>
            <a:off x="3173413" y="5929535"/>
            <a:ext cx="1280160" cy="32147"/>
          </a:xfrm>
          <a:prstGeom prst="rect">
            <a:avLst/>
          </a:prstGeom>
          <a:solidFill>
            <a:schemeClr val="bg1">
              <a:lumMod val="75000"/>
            </a:schemeClr>
          </a:solidFill>
          <a:ln w="9525">
            <a:noFill/>
            <a:miter lim="800000"/>
            <a:headEnd/>
            <a:tailEnd/>
          </a:ln>
          <a:effectLst/>
        </p:spPr>
        <p:txBody>
          <a:bodyPr wrap="none" anchor="ctr">
            <a:prstTxWarp prst="textNoShape">
              <a:avLst/>
            </a:prstTxWarp>
          </a:bodyPr>
          <a:lstStyle/>
          <a:p>
            <a:endParaRPr lang="en-US" sz="1050" b="1" cap="small" dirty="0">
              <a:solidFill>
                <a:schemeClr val="tx1">
                  <a:lumMod val="50000"/>
                  <a:lumOff val="50000"/>
                </a:schemeClr>
              </a:solidFill>
              <a:latin typeface="Arial"/>
              <a:cs typeface="Arial"/>
            </a:endParaRPr>
          </a:p>
        </p:txBody>
      </p:sp>
      <p:sp>
        <p:nvSpPr>
          <p:cNvPr id="12309" name="Rectangle 21"/>
          <p:cNvSpPr>
            <a:spLocks noChangeArrowheads="1"/>
          </p:cNvSpPr>
          <p:nvPr/>
        </p:nvSpPr>
        <p:spPr bwMode="auto">
          <a:xfrm>
            <a:off x="4708525" y="5929535"/>
            <a:ext cx="1280160" cy="32147"/>
          </a:xfrm>
          <a:prstGeom prst="rect">
            <a:avLst/>
          </a:prstGeom>
          <a:solidFill>
            <a:schemeClr val="bg1">
              <a:lumMod val="75000"/>
            </a:schemeClr>
          </a:solidFill>
          <a:ln w="9525">
            <a:noFill/>
            <a:miter lim="800000"/>
            <a:headEnd/>
            <a:tailEnd/>
          </a:ln>
          <a:effectLst/>
        </p:spPr>
        <p:txBody>
          <a:bodyPr wrap="none" anchor="ctr">
            <a:prstTxWarp prst="textNoShape">
              <a:avLst/>
            </a:prstTxWarp>
          </a:bodyPr>
          <a:lstStyle/>
          <a:p>
            <a:endParaRPr lang="en-US" sz="1050" b="1" cap="small" dirty="0">
              <a:solidFill>
                <a:schemeClr val="tx1">
                  <a:lumMod val="50000"/>
                  <a:lumOff val="50000"/>
                </a:schemeClr>
              </a:solidFill>
              <a:latin typeface="Arial"/>
              <a:cs typeface="Arial"/>
            </a:endParaRPr>
          </a:p>
        </p:txBody>
      </p:sp>
      <p:sp>
        <p:nvSpPr>
          <p:cNvPr id="12310" name="Rectangle 22"/>
          <p:cNvSpPr>
            <a:spLocks noChangeArrowheads="1"/>
          </p:cNvSpPr>
          <p:nvPr/>
        </p:nvSpPr>
        <p:spPr bwMode="auto">
          <a:xfrm>
            <a:off x="6232525" y="5929535"/>
            <a:ext cx="1280160" cy="32147"/>
          </a:xfrm>
          <a:prstGeom prst="rect">
            <a:avLst/>
          </a:prstGeom>
          <a:solidFill>
            <a:schemeClr val="bg1">
              <a:lumMod val="75000"/>
            </a:schemeClr>
          </a:solidFill>
          <a:ln w="9525">
            <a:noFill/>
            <a:miter lim="800000"/>
            <a:headEnd/>
            <a:tailEnd/>
          </a:ln>
          <a:effectLst/>
        </p:spPr>
        <p:txBody>
          <a:bodyPr wrap="none" anchor="ctr">
            <a:prstTxWarp prst="textNoShape">
              <a:avLst/>
            </a:prstTxWarp>
          </a:bodyPr>
          <a:lstStyle/>
          <a:p>
            <a:endParaRPr lang="en-US" sz="1050" b="1" cap="small" dirty="0">
              <a:solidFill>
                <a:schemeClr val="tx1">
                  <a:lumMod val="50000"/>
                  <a:lumOff val="50000"/>
                </a:schemeClr>
              </a:solidFill>
              <a:latin typeface="Arial"/>
              <a:cs typeface="Arial"/>
            </a:endParaRPr>
          </a:p>
        </p:txBody>
      </p:sp>
      <p:sp>
        <p:nvSpPr>
          <p:cNvPr id="16" name="Rectangle 22"/>
          <p:cNvSpPr>
            <a:spLocks noChangeArrowheads="1"/>
          </p:cNvSpPr>
          <p:nvPr/>
        </p:nvSpPr>
        <p:spPr bwMode="auto">
          <a:xfrm>
            <a:off x="7756525" y="5929535"/>
            <a:ext cx="1280160" cy="32147"/>
          </a:xfrm>
          <a:prstGeom prst="rect">
            <a:avLst/>
          </a:prstGeom>
          <a:solidFill>
            <a:schemeClr val="bg1">
              <a:lumMod val="75000"/>
            </a:schemeClr>
          </a:solidFill>
          <a:ln w="9525">
            <a:noFill/>
            <a:miter lim="800000"/>
            <a:headEnd/>
            <a:tailEnd/>
          </a:ln>
          <a:effectLst/>
        </p:spPr>
        <p:txBody>
          <a:bodyPr wrap="none" anchor="ctr">
            <a:prstTxWarp prst="textNoShape">
              <a:avLst/>
            </a:prstTxWarp>
          </a:bodyPr>
          <a:lstStyle/>
          <a:p>
            <a:endParaRPr lang="en-US" sz="1050" b="1" cap="small" dirty="0">
              <a:solidFill>
                <a:schemeClr val="tx1">
                  <a:lumMod val="50000"/>
                  <a:lumOff val="50000"/>
                </a:schemeClr>
              </a:solidFill>
              <a:latin typeface="Arial"/>
              <a:cs typeface="Arial"/>
            </a:endParaRPr>
          </a:p>
        </p:txBody>
      </p:sp>
      <p:sp>
        <p:nvSpPr>
          <p:cNvPr id="18" name="Round Same Side Corner Rectangle 17"/>
          <p:cNvSpPr/>
          <p:nvPr/>
        </p:nvSpPr>
        <p:spPr>
          <a:xfrm>
            <a:off x="5225" y="5784739"/>
            <a:ext cx="1517904" cy="200045"/>
          </a:xfrm>
          <a:prstGeom prst="round2SameRect">
            <a:avLst>
              <a:gd name="adj1" fmla="val 0"/>
              <a:gd name="adj2" fmla="val 50000"/>
            </a:avLst>
          </a:prstGeom>
          <a:solidFill>
            <a:schemeClr val="accent1">
              <a:lumMod val="20000"/>
              <a:lumOff val="80000"/>
            </a:schemeClr>
          </a:solidFill>
          <a:ln w="19050" cap="flat" cmpd="sng" algn="ctr">
            <a:solidFill>
              <a:schemeClr val="accent3">
                <a:lumMod val="60000"/>
                <a:lumOff val="4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cap="small" dirty="0">
                <a:solidFill>
                  <a:schemeClr val="accent3">
                    <a:lumMod val="75000"/>
                  </a:schemeClr>
                </a:solidFill>
                <a:hlinkClick r:id="rId5" action="ppaction://hlinksldjump"/>
              </a:rPr>
              <a:t>Introduction</a:t>
            </a:r>
            <a:endParaRPr lang="en-US" sz="1050" b="1" cap="small" dirty="0">
              <a:solidFill>
                <a:schemeClr val="accent3">
                  <a:lumMod val="75000"/>
                </a:schemeClr>
              </a:solidFill>
            </a:endParaRPr>
          </a:p>
        </p:txBody>
      </p:sp>
      <p:sp>
        <p:nvSpPr>
          <p:cNvPr id="19" name="Rectangle 20"/>
          <p:cNvSpPr>
            <a:spLocks noChangeArrowheads="1"/>
          </p:cNvSpPr>
          <p:nvPr/>
        </p:nvSpPr>
        <p:spPr bwMode="auto">
          <a:xfrm>
            <a:off x="136525" y="5929535"/>
            <a:ext cx="1276668" cy="32147"/>
          </a:xfrm>
          <a:prstGeom prst="rect">
            <a:avLst/>
          </a:prstGeom>
          <a:solidFill>
            <a:schemeClr val="accent1">
              <a:lumMod val="20000"/>
              <a:lumOff val="80000"/>
            </a:schemeClr>
          </a:solidFill>
          <a:ln w="9525">
            <a:noFill/>
            <a:miter lim="800000"/>
            <a:headEnd/>
            <a:tailEnd/>
          </a:ln>
          <a:effectLst/>
        </p:spPr>
        <p:txBody>
          <a:bodyPr wrap="none" anchor="ctr">
            <a:prstTxWarp prst="textNoShape">
              <a:avLst/>
            </a:prstTxWarp>
          </a:bodyPr>
          <a:lstStyle/>
          <a:p>
            <a:endParaRPr lang="en-US" sz="1050" b="1" cap="small" dirty="0">
              <a:latin typeface="Arial"/>
              <a:cs typeface="Arial"/>
            </a:endParaRPr>
          </a:p>
        </p:txBody>
      </p:sp>
      <p:sp>
        <p:nvSpPr>
          <p:cNvPr id="21" name="Rectangle 23"/>
          <p:cNvSpPr>
            <a:spLocks noGrp="1" noChangeArrowheads="1"/>
          </p:cNvSpPr>
          <p:nvPr>
            <p:ph type="title"/>
          </p:nvPr>
        </p:nvSpPr>
        <p:spPr>
          <a:xfrm>
            <a:off x="1589" y="857251"/>
            <a:ext cx="9140825" cy="379203"/>
          </a:xfrm>
          <a:solidFill>
            <a:schemeClr val="bg1"/>
          </a:solidFill>
          <a:ln/>
        </p:spPr>
        <p:txBody>
          <a:bodyPr vert="horz" lIns="0" tIns="45720" rIns="0" bIns="45720" rtlCol="0" anchor="ctr">
            <a:noAutofit/>
          </a:bodyPr>
          <a:lstStyle/>
          <a:p>
            <a:r>
              <a:rPr lang="en-US" sz="2500" b="1" cap="small" dirty="0">
                <a:cs typeface="Arial"/>
              </a:rPr>
              <a:t>Bloom’s Taxonomy of Educational Objectives</a:t>
            </a:r>
            <a:endParaRPr lang="en-US" sz="2500" b="1" cap="small" dirty="0">
              <a:cs typeface="Arial"/>
            </a:endParaRPr>
          </a:p>
        </p:txBody>
      </p:sp>
      <p:sp>
        <p:nvSpPr>
          <p:cNvPr id="22" name="Line 6"/>
          <p:cNvSpPr>
            <a:spLocks noChangeShapeType="1"/>
          </p:cNvSpPr>
          <p:nvPr/>
        </p:nvSpPr>
        <p:spPr bwMode="auto">
          <a:xfrm>
            <a:off x="0" y="1244580"/>
            <a:ext cx="9144000" cy="0"/>
          </a:xfrm>
          <a:prstGeom prst="line">
            <a:avLst/>
          </a:prstGeom>
          <a:noFill/>
          <a:ln w="28575">
            <a:solidFill>
              <a:schemeClr val="accent3">
                <a:lumMod val="60000"/>
                <a:lumOff val="40000"/>
              </a:schemeClr>
            </a:solidFill>
            <a:round/>
            <a:headEnd/>
            <a:tailEnd/>
          </a:ln>
        </p:spPr>
        <p:txBody>
          <a:bodyPr>
            <a:prstTxWarp prst="textNoShape">
              <a:avLst/>
            </a:prstTxWarp>
          </a:bodyPr>
          <a:lstStyle/>
          <a:p>
            <a:endParaRPr lang="en-US" sz="1350" dirty="0">
              <a:latin typeface="Arial"/>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2064" y="1308692"/>
            <a:ext cx="6264575" cy="4476047"/>
          </a:xfrm>
          <a:prstGeom prst="rect">
            <a:avLst/>
          </a:prstGeom>
        </p:spPr>
      </p:pic>
    </p:spTree>
    <p:extLst>
      <p:ext uri="{BB962C8B-B14F-4D97-AF65-F5344CB8AC3E}">
        <p14:creationId xmlns:p14="http://schemas.microsoft.com/office/powerpoint/2010/main" val="40883558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323" y="1604281"/>
            <a:ext cx="8711380" cy="3539430"/>
          </a:xfrm>
          <a:prstGeom prst="rect">
            <a:avLst/>
          </a:prstGeom>
          <a:noFill/>
        </p:spPr>
        <p:txBody>
          <a:bodyPr wrap="square" rtlCol="0">
            <a:spAutoFit/>
          </a:bodyPr>
          <a:lstStyle/>
          <a:p>
            <a:r>
              <a:rPr lang="en-US" sz="1600" dirty="0" smtClean="0">
                <a:latin typeface="+mj-lt"/>
              </a:rPr>
              <a:t>• </a:t>
            </a:r>
            <a:r>
              <a:rPr lang="en-US" sz="1600" b="1" dirty="0" smtClean="0">
                <a:latin typeface="+mj-lt"/>
              </a:rPr>
              <a:t>9:00 </a:t>
            </a:r>
            <a:r>
              <a:rPr lang="en-US" sz="1600" b="1" dirty="0">
                <a:latin typeface="+mj-lt"/>
              </a:rPr>
              <a:t>- 9:30 AM </a:t>
            </a:r>
            <a:r>
              <a:rPr lang="en-US" sz="1600" b="1" dirty="0" smtClean="0">
                <a:latin typeface="+mj-lt"/>
              </a:rPr>
              <a:t>| Arrival </a:t>
            </a:r>
            <a:r>
              <a:rPr lang="en-US" sz="1600" b="1" dirty="0">
                <a:latin typeface="+mj-lt"/>
              </a:rPr>
              <a:t>and check-in </a:t>
            </a:r>
            <a:endParaRPr lang="en-US" sz="1600" dirty="0">
              <a:latin typeface="+mj-lt"/>
            </a:endParaRPr>
          </a:p>
          <a:p>
            <a:r>
              <a:rPr lang="en-US" sz="1600" dirty="0"/>
              <a:t>• </a:t>
            </a:r>
            <a:r>
              <a:rPr lang="en-US" sz="1600" b="1" dirty="0" smtClean="0">
                <a:latin typeface="+mj-lt"/>
              </a:rPr>
              <a:t>9:30 </a:t>
            </a:r>
            <a:r>
              <a:rPr lang="en-US" sz="1600" b="1" dirty="0">
                <a:latin typeface="+mj-lt"/>
              </a:rPr>
              <a:t>- 10:00 AM </a:t>
            </a:r>
            <a:r>
              <a:rPr lang="en-US" sz="1600" b="1" dirty="0" smtClean="0">
                <a:latin typeface="+mj-lt"/>
              </a:rPr>
              <a:t>| Introduction </a:t>
            </a:r>
            <a:r>
              <a:rPr lang="en-US" sz="1600" b="1" dirty="0">
                <a:latin typeface="+mj-lt"/>
              </a:rPr>
              <a:t>and overview of the day’s </a:t>
            </a:r>
            <a:r>
              <a:rPr lang="en-US" sz="1600" b="1" dirty="0" smtClean="0">
                <a:latin typeface="+mj-lt"/>
              </a:rPr>
              <a:t>activities, </a:t>
            </a:r>
            <a:r>
              <a:rPr lang="en-US" sz="1600" dirty="0" smtClean="0">
                <a:latin typeface="+mj-lt"/>
              </a:rPr>
              <a:t>Ellis </a:t>
            </a:r>
            <a:r>
              <a:rPr lang="en-US" sz="1600" dirty="0">
                <a:latin typeface="+mj-lt"/>
              </a:rPr>
              <a:t>Bell, University of San </a:t>
            </a:r>
            <a:r>
              <a:rPr lang="en-US" sz="1600" dirty="0">
                <a:latin typeface="+mj-lt"/>
              </a:rPr>
              <a:t>Diego</a:t>
            </a:r>
          </a:p>
          <a:p>
            <a:r>
              <a:rPr lang="en-US" sz="1600" dirty="0"/>
              <a:t>• </a:t>
            </a:r>
            <a:r>
              <a:rPr lang="en-US" sz="1600" b="1" dirty="0" smtClean="0">
                <a:latin typeface="+mj-lt"/>
              </a:rPr>
              <a:t>10:00 </a:t>
            </a:r>
            <a:r>
              <a:rPr lang="en-US" sz="1600" b="1" dirty="0">
                <a:latin typeface="+mj-lt"/>
              </a:rPr>
              <a:t>AM – 12:00 PM </a:t>
            </a:r>
            <a:r>
              <a:rPr lang="en-US" sz="1600" b="1" dirty="0" smtClean="0">
                <a:latin typeface="+mj-lt"/>
              </a:rPr>
              <a:t>| Workshop </a:t>
            </a:r>
            <a:r>
              <a:rPr lang="en-US" sz="1600" b="1" dirty="0">
                <a:latin typeface="+mj-lt"/>
              </a:rPr>
              <a:t>I - Developing and sharing best practices </a:t>
            </a:r>
            <a:endParaRPr lang="en-US" sz="1600" dirty="0">
              <a:latin typeface="+mj-lt"/>
            </a:endParaRPr>
          </a:p>
          <a:p>
            <a:r>
              <a:rPr lang="en-US" sz="1600" dirty="0">
                <a:latin typeface="+mj-lt"/>
              </a:rPr>
              <a:t>Participants will select a BMB learning goal and work in groups to design a short, student-centered classroom activity to teach that goal and outline a complementary assessment. </a:t>
            </a:r>
            <a:endParaRPr lang="en-US" sz="1600" dirty="0">
              <a:latin typeface="+mj-lt"/>
            </a:endParaRPr>
          </a:p>
          <a:p>
            <a:r>
              <a:rPr lang="en-US" sz="1600" dirty="0"/>
              <a:t>• </a:t>
            </a:r>
            <a:r>
              <a:rPr lang="en-US" sz="1600" b="1" dirty="0" smtClean="0">
                <a:latin typeface="+mj-lt"/>
              </a:rPr>
              <a:t>12:00 </a:t>
            </a:r>
            <a:r>
              <a:rPr lang="en-US" sz="1600" b="1" dirty="0">
                <a:latin typeface="+mj-lt"/>
              </a:rPr>
              <a:t>- 12:45 </a:t>
            </a:r>
            <a:r>
              <a:rPr lang="en-US" sz="1600" b="1" dirty="0" smtClean="0">
                <a:latin typeface="+mj-lt"/>
              </a:rPr>
              <a:t>PM | </a:t>
            </a:r>
            <a:r>
              <a:rPr lang="en-US" sz="1600" b="1" dirty="0">
                <a:latin typeface="+mj-lt"/>
              </a:rPr>
              <a:t>Lunch (provided) </a:t>
            </a:r>
            <a:endParaRPr lang="en-US" sz="1600" dirty="0">
              <a:latin typeface="+mj-lt"/>
            </a:endParaRPr>
          </a:p>
          <a:p>
            <a:r>
              <a:rPr lang="en-US" sz="1600" dirty="0"/>
              <a:t>• </a:t>
            </a:r>
            <a:r>
              <a:rPr lang="fr-FR" sz="1600" b="1" dirty="0" smtClean="0">
                <a:latin typeface="+mj-lt"/>
              </a:rPr>
              <a:t>12:45 </a:t>
            </a:r>
            <a:r>
              <a:rPr lang="fr-FR" sz="1600" b="1" dirty="0">
                <a:latin typeface="+mj-lt"/>
              </a:rPr>
              <a:t>– 1:45 PM </a:t>
            </a:r>
            <a:r>
              <a:rPr lang="fr-FR" sz="1600" b="1" dirty="0" smtClean="0">
                <a:latin typeface="+mj-lt"/>
              </a:rPr>
              <a:t>| </a:t>
            </a:r>
            <a:r>
              <a:rPr lang="fr-FR" sz="1600" b="1" dirty="0" err="1" smtClean="0">
                <a:latin typeface="+mj-lt"/>
              </a:rPr>
              <a:t>Keynote</a:t>
            </a:r>
            <a:r>
              <a:rPr lang="fr-FR" sz="1600" b="1" dirty="0" smtClean="0">
                <a:latin typeface="+mj-lt"/>
              </a:rPr>
              <a:t> lecture, </a:t>
            </a:r>
            <a:r>
              <a:rPr lang="nl-NL" sz="1600" dirty="0" smtClean="0">
                <a:latin typeface="+mj-lt"/>
              </a:rPr>
              <a:t>Rik </a:t>
            </a:r>
            <a:r>
              <a:rPr lang="nl-NL" sz="1600" dirty="0">
                <a:latin typeface="+mj-lt"/>
              </a:rPr>
              <a:t>van Antwerpen, Virginia Union University </a:t>
            </a:r>
            <a:endParaRPr lang="nl-NL" sz="1600" dirty="0">
              <a:latin typeface="+mj-lt"/>
            </a:endParaRPr>
          </a:p>
          <a:p>
            <a:r>
              <a:rPr lang="en-US" sz="1600" dirty="0"/>
              <a:t>• </a:t>
            </a:r>
            <a:r>
              <a:rPr lang="en-US" sz="1600" b="1" dirty="0" smtClean="0">
                <a:latin typeface="+mj-lt"/>
              </a:rPr>
              <a:t>1:45 </a:t>
            </a:r>
            <a:r>
              <a:rPr lang="en-US" sz="1600" b="1" dirty="0">
                <a:latin typeface="+mj-lt"/>
              </a:rPr>
              <a:t>– 2:45 PM </a:t>
            </a:r>
            <a:r>
              <a:rPr lang="en-US" sz="1600" b="1" dirty="0" smtClean="0">
                <a:latin typeface="+mj-lt"/>
              </a:rPr>
              <a:t>| Workshop </a:t>
            </a:r>
            <a:r>
              <a:rPr lang="en-US" sz="1600" b="1" dirty="0">
                <a:latin typeface="+mj-lt"/>
              </a:rPr>
              <a:t>II </a:t>
            </a:r>
            <a:endParaRPr lang="en-US" sz="1600" dirty="0">
              <a:latin typeface="+mj-lt"/>
            </a:endParaRPr>
          </a:p>
          <a:p>
            <a:r>
              <a:rPr lang="en-US" sz="1600" dirty="0">
                <a:latin typeface="+mj-lt"/>
              </a:rPr>
              <a:t>Participants will continue developing their activity and assessment. </a:t>
            </a:r>
          </a:p>
          <a:p>
            <a:r>
              <a:rPr lang="en-US" sz="1600" dirty="0"/>
              <a:t>• </a:t>
            </a:r>
            <a:r>
              <a:rPr lang="en-US" sz="1600" b="1" dirty="0" smtClean="0">
                <a:latin typeface="+mj-lt"/>
              </a:rPr>
              <a:t>2:45 </a:t>
            </a:r>
            <a:r>
              <a:rPr lang="en-US" sz="1600" b="1" dirty="0">
                <a:latin typeface="+mj-lt"/>
              </a:rPr>
              <a:t>– 3:15 PM </a:t>
            </a:r>
            <a:r>
              <a:rPr lang="en-US" sz="1600" b="1" dirty="0" smtClean="0">
                <a:latin typeface="+mj-lt"/>
              </a:rPr>
              <a:t>| Break </a:t>
            </a:r>
            <a:endParaRPr lang="en-US" sz="1600" dirty="0">
              <a:latin typeface="+mj-lt"/>
            </a:endParaRPr>
          </a:p>
          <a:p>
            <a:r>
              <a:rPr lang="en-US" sz="1600" dirty="0"/>
              <a:t>• </a:t>
            </a:r>
            <a:r>
              <a:rPr lang="en-US" sz="1600" b="1" dirty="0" smtClean="0">
                <a:latin typeface="+mj-lt"/>
              </a:rPr>
              <a:t>3:15 </a:t>
            </a:r>
            <a:r>
              <a:rPr lang="en-US" sz="1600" b="1" dirty="0">
                <a:latin typeface="+mj-lt"/>
              </a:rPr>
              <a:t>– 5:30 PM </a:t>
            </a:r>
            <a:r>
              <a:rPr lang="en-US" sz="1600" b="1" dirty="0" smtClean="0">
                <a:latin typeface="+mj-lt"/>
              </a:rPr>
              <a:t>| Workshop </a:t>
            </a:r>
            <a:r>
              <a:rPr lang="en-US" sz="1600" b="1" dirty="0">
                <a:latin typeface="+mj-lt"/>
              </a:rPr>
              <a:t>III </a:t>
            </a:r>
            <a:endParaRPr lang="en-US" sz="1600" dirty="0">
              <a:latin typeface="+mj-lt"/>
            </a:endParaRPr>
          </a:p>
          <a:p>
            <a:r>
              <a:rPr lang="en-US" sz="1600" dirty="0">
                <a:latin typeface="+mj-lt"/>
              </a:rPr>
              <a:t>Participants will present their activities to the group for discussion. They will then have time to refine their work and will electronically submit it to the ASBMB for later use in the project. </a:t>
            </a:r>
          </a:p>
          <a:p>
            <a:r>
              <a:rPr lang="en-US" sz="1600" dirty="0"/>
              <a:t>• </a:t>
            </a:r>
            <a:r>
              <a:rPr lang="en-US" sz="1600" b="1" dirty="0" smtClean="0">
                <a:latin typeface="+mj-lt"/>
              </a:rPr>
              <a:t>5:30-6:00 </a:t>
            </a:r>
            <a:r>
              <a:rPr lang="en-US" sz="1600" b="1" dirty="0">
                <a:latin typeface="+mj-lt"/>
              </a:rPr>
              <a:t>PM </a:t>
            </a:r>
            <a:r>
              <a:rPr lang="en-US" sz="1600" b="1" dirty="0" smtClean="0">
                <a:latin typeface="+mj-lt"/>
              </a:rPr>
              <a:t>| Wrap </a:t>
            </a:r>
            <a:r>
              <a:rPr lang="en-US" sz="1600" b="1" dirty="0">
                <a:latin typeface="+mj-lt"/>
              </a:rPr>
              <a:t>up and final discussion </a:t>
            </a:r>
            <a:endParaRPr lang="en-US" sz="1600" dirty="0">
              <a:latin typeface="+mj-lt"/>
            </a:endParaRPr>
          </a:p>
        </p:txBody>
      </p:sp>
      <p:sp>
        <p:nvSpPr>
          <p:cNvPr id="2" name="Rectangle 1"/>
          <p:cNvSpPr/>
          <p:nvPr/>
        </p:nvSpPr>
        <p:spPr>
          <a:xfrm>
            <a:off x="0" y="412644"/>
            <a:ext cx="9144000" cy="707886"/>
          </a:xfrm>
          <a:prstGeom prst="rect">
            <a:avLst/>
          </a:prstGeom>
        </p:spPr>
        <p:txBody>
          <a:bodyPr wrap="square">
            <a:spAutoFit/>
          </a:bodyPr>
          <a:lstStyle/>
          <a:p>
            <a:pPr algn="ctr"/>
            <a:r>
              <a:rPr lang="en-US" sz="4000" dirty="0">
                <a:latin typeface="+mj-lt"/>
              </a:rPr>
              <a:t>Schedule for the d</a:t>
            </a:r>
            <a:r>
              <a:rPr lang="en-US" sz="4000" dirty="0" smtClean="0">
                <a:latin typeface="+mj-lt"/>
              </a:rPr>
              <a:t>ay</a:t>
            </a:r>
            <a:endParaRPr lang="en-US" sz="4000" dirty="0">
              <a:latin typeface="+mj-lt"/>
            </a:endParaRPr>
          </a:p>
        </p:txBody>
      </p:sp>
    </p:spTree>
    <p:extLst>
      <p:ext uri="{BB962C8B-B14F-4D97-AF65-F5344CB8AC3E}">
        <p14:creationId xmlns:p14="http://schemas.microsoft.com/office/powerpoint/2010/main" val="14032125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671192"/>
            <a:ext cx="9144000" cy="954107"/>
          </a:xfrm>
          <a:prstGeom prst="rect">
            <a:avLst/>
          </a:prstGeom>
        </p:spPr>
        <p:txBody>
          <a:bodyPr wrap="square">
            <a:spAutoFit/>
          </a:bodyPr>
          <a:lstStyle/>
          <a:p>
            <a:pPr algn="ctr"/>
            <a:r>
              <a:rPr lang="en-US" sz="2000" b="1" dirty="0" smtClean="0"/>
              <a:t>Workshop </a:t>
            </a:r>
            <a:r>
              <a:rPr lang="en-US" sz="2000" b="1" dirty="0"/>
              <a:t>I </a:t>
            </a:r>
            <a:r>
              <a:rPr lang="en-US" sz="2000" b="1" dirty="0"/>
              <a:t>– Developing </a:t>
            </a:r>
            <a:r>
              <a:rPr lang="en-US" sz="2000" b="1" dirty="0"/>
              <a:t>and sharing best </a:t>
            </a:r>
            <a:r>
              <a:rPr lang="en-US" sz="2000" b="1" dirty="0"/>
              <a:t>practices</a:t>
            </a:r>
          </a:p>
          <a:p>
            <a:pPr algn="ctr"/>
            <a:r>
              <a:rPr lang="en-US" dirty="0"/>
              <a:t>Participants </a:t>
            </a:r>
            <a:r>
              <a:rPr lang="en-US" dirty="0"/>
              <a:t>will select a BMB learning goal and work in groups to design a short, student-centered classroom activity to teach that goal and outline a complementary assessment. </a:t>
            </a:r>
            <a:endParaRPr lang="en-US" dirty="0">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6150671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1" name="Rectangle 23"/>
          <p:cNvSpPr>
            <a:spLocks noGrp="1" noChangeArrowheads="1"/>
          </p:cNvSpPr>
          <p:nvPr>
            <p:ph type="title"/>
          </p:nvPr>
        </p:nvSpPr>
        <p:spPr>
          <a:xfrm>
            <a:off x="1589" y="857251"/>
            <a:ext cx="9140825" cy="379203"/>
          </a:xfrm>
          <a:gradFill rotWithShape="1">
            <a:gsLst>
              <a:gs pos="0">
                <a:schemeClr val="bg1"/>
              </a:gs>
              <a:gs pos="100000">
                <a:schemeClr val="accent3">
                  <a:lumMod val="20000"/>
                  <a:lumOff val="80000"/>
                </a:schemeClr>
              </a:gs>
            </a:gsLst>
            <a:lin ang="5400000" scaled="0"/>
          </a:gradFill>
          <a:ln/>
        </p:spPr>
        <p:txBody>
          <a:bodyPr>
            <a:noAutofit/>
          </a:bodyPr>
          <a:lstStyle/>
          <a:p>
            <a:r>
              <a:rPr lang="en-US" sz="2500" b="1" cap="small" dirty="0">
                <a:cs typeface="Arial"/>
              </a:rPr>
              <a:t>Strategies</a:t>
            </a:r>
            <a:endParaRPr lang="en-US" sz="2500" b="1" cap="small" dirty="0">
              <a:cs typeface="Arial"/>
            </a:endParaRPr>
          </a:p>
        </p:txBody>
      </p:sp>
      <p:sp>
        <p:nvSpPr>
          <p:cNvPr id="17" name="Line 6"/>
          <p:cNvSpPr>
            <a:spLocks noChangeShapeType="1"/>
          </p:cNvSpPr>
          <p:nvPr/>
        </p:nvSpPr>
        <p:spPr bwMode="auto">
          <a:xfrm>
            <a:off x="0" y="1244580"/>
            <a:ext cx="9144000" cy="0"/>
          </a:xfrm>
          <a:prstGeom prst="line">
            <a:avLst/>
          </a:prstGeom>
          <a:noFill/>
          <a:ln w="28575">
            <a:solidFill>
              <a:schemeClr val="accent3">
                <a:lumMod val="60000"/>
                <a:lumOff val="40000"/>
              </a:schemeClr>
            </a:solidFill>
            <a:round/>
            <a:headEnd/>
            <a:tailEnd/>
          </a:ln>
        </p:spPr>
        <p:txBody>
          <a:bodyPr>
            <a:prstTxWarp prst="textNoShape">
              <a:avLst/>
            </a:prstTxWarp>
          </a:bodyPr>
          <a:lstStyle/>
          <a:p>
            <a:endParaRPr lang="en-US" sz="1350" dirty="0">
              <a:latin typeface="Arial"/>
            </a:endParaRPr>
          </a:p>
        </p:txBody>
      </p:sp>
      <p:sp>
        <p:nvSpPr>
          <p:cNvPr id="18" name="Rectangle 24"/>
          <p:cNvSpPr>
            <a:spLocks noChangeArrowheads="1"/>
          </p:cNvSpPr>
          <p:nvPr/>
        </p:nvSpPr>
        <p:spPr bwMode="auto">
          <a:xfrm>
            <a:off x="1589" y="5628160"/>
            <a:ext cx="9140825" cy="372590"/>
          </a:xfrm>
          <a:prstGeom prst="rect">
            <a:avLst/>
          </a:prstGeom>
          <a:gradFill rotWithShape="1">
            <a:gsLst>
              <a:gs pos="0">
                <a:srgbClr val="006F77">
                  <a:gamma/>
                  <a:tint val="0"/>
                  <a:invGamma/>
                </a:srgbClr>
              </a:gs>
              <a:gs pos="100000">
                <a:schemeClr val="accent3">
                  <a:lumMod val="40000"/>
                  <a:lumOff val="60000"/>
                </a:schemeClr>
              </a:gs>
            </a:gsLst>
            <a:lin ang="5400000" scaled="1"/>
          </a:gradFill>
          <a:ln w="9525">
            <a:noFill/>
            <a:miter lim="800000"/>
            <a:headEnd/>
            <a:tailEnd/>
          </a:ln>
          <a:effectLst/>
        </p:spPr>
        <p:txBody>
          <a:bodyPr wrap="none" anchor="ctr">
            <a:prstTxWarp prst="textNoShape">
              <a:avLst/>
            </a:prstTxWarp>
          </a:bodyPr>
          <a:lstStyle/>
          <a:p>
            <a:endParaRPr lang="en-US" sz="1050" dirty="0">
              <a:latin typeface="Arial"/>
            </a:endParaRPr>
          </a:p>
        </p:txBody>
      </p:sp>
      <p:sp>
        <p:nvSpPr>
          <p:cNvPr id="20" name="Round Same Side Corner Rectangle 19"/>
          <p:cNvSpPr/>
          <p:nvPr/>
        </p:nvSpPr>
        <p:spPr>
          <a:xfrm>
            <a:off x="1528354" y="5784739"/>
            <a:ext cx="1517904" cy="200045"/>
          </a:xfrm>
          <a:prstGeom prst="round2SameRect">
            <a:avLst>
              <a:gd name="adj1" fmla="val 0"/>
              <a:gd name="adj2" fmla="val 50000"/>
            </a:avLst>
          </a:prstGeom>
          <a:solidFill>
            <a:schemeClr val="bg1">
              <a:lumMod val="75000"/>
            </a:schemeClr>
          </a:solidFill>
          <a:ln w="19050" cap="flat" cmpd="sng" algn="ctr">
            <a:solidFill>
              <a:schemeClr val="accent3">
                <a:lumMod val="60000"/>
                <a:lumOff val="4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cap="small" dirty="0">
                <a:solidFill>
                  <a:schemeClr val="tx1">
                    <a:lumMod val="50000"/>
                    <a:lumOff val="50000"/>
                  </a:schemeClr>
                </a:solidFill>
                <a:hlinkClick r:id="rId2" action="ppaction://hlinksldjump"/>
              </a:rPr>
              <a:t>Goals</a:t>
            </a:r>
            <a:endParaRPr lang="en-US" sz="1050" b="1" cap="small" dirty="0">
              <a:solidFill>
                <a:schemeClr val="tx1">
                  <a:lumMod val="50000"/>
                  <a:lumOff val="50000"/>
                </a:schemeClr>
              </a:solidFill>
            </a:endParaRPr>
          </a:p>
        </p:txBody>
      </p:sp>
      <p:sp>
        <p:nvSpPr>
          <p:cNvPr id="21" name="Round Same Side Corner Rectangle 20"/>
          <p:cNvSpPr/>
          <p:nvPr/>
        </p:nvSpPr>
        <p:spPr>
          <a:xfrm>
            <a:off x="3051483" y="5784739"/>
            <a:ext cx="1517904" cy="200045"/>
          </a:xfrm>
          <a:prstGeom prst="round2SameRect">
            <a:avLst>
              <a:gd name="adj1" fmla="val 0"/>
              <a:gd name="adj2" fmla="val 50000"/>
            </a:avLst>
          </a:prstGeom>
          <a:solidFill>
            <a:schemeClr val="bg1">
              <a:lumMod val="75000"/>
            </a:schemeClr>
          </a:solidFill>
          <a:ln w="19050" cap="flat" cmpd="sng" algn="ctr">
            <a:solidFill>
              <a:schemeClr val="accent3">
                <a:lumMod val="60000"/>
                <a:lumOff val="4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cap="small" dirty="0">
                <a:solidFill>
                  <a:schemeClr val="tx1">
                    <a:lumMod val="50000"/>
                    <a:lumOff val="50000"/>
                  </a:schemeClr>
                </a:solidFill>
                <a:hlinkClick r:id="rId3" action="ppaction://hlinksldjump"/>
              </a:rPr>
              <a:t>Objectives</a:t>
            </a:r>
            <a:endParaRPr lang="en-US" sz="1050" b="1" cap="small" dirty="0">
              <a:solidFill>
                <a:schemeClr val="tx1">
                  <a:lumMod val="50000"/>
                  <a:lumOff val="50000"/>
                </a:schemeClr>
              </a:solidFill>
            </a:endParaRPr>
          </a:p>
        </p:txBody>
      </p:sp>
      <p:sp>
        <p:nvSpPr>
          <p:cNvPr id="22" name="Round Same Side Corner Rectangle 21"/>
          <p:cNvSpPr/>
          <p:nvPr/>
        </p:nvSpPr>
        <p:spPr>
          <a:xfrm>
            <a:off x="4574612" y="5784739"/>
            <a:ext cx="1517904" cy="200045"/>
          </a:xfrm>
          <a:prstGeom prst="round2SameRect">
            <a:avLst>
              <a:gd name="adj1" fmla="val 0"/>
              <a:gd name="adj2" fmla="val 50000"/>
            </a:avLst>
          </a:prstGeom>
          <a:solidFill>
            <a:schemeClr val="bg1">
              <a:lumMod val="75000"/>
            </a:schemeClr>
          </a:solidFill>
          <a:ln w="19050" cap="flat" cmpd="sng" algn="ctr">
            <a:solidFill>
              <a:schemeClr val="accent3">
                <a:lumMod val="60000"/>
                <a:lumOff val="4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cap="small" dirty="0">
                <a:solidFill>
                  <a:schemeClr val="tx1">
                    <a:lumMod val="50000"/>
                    <a:lumOff val="50000"/>
                  </a:schemeClr>
                </a:solidFill>
                <a:hlinkClick r:id="rId3" action="ppaction://hlinksldjump"/>
              </a:rPr>
              <a:t>Assessments</a:t>
            </a:r>
            <a:endParaRPr lang="en-US" sz="1050" b="1" cap="small" dirty="0">
              <a:solidFill>
                <a:schemeClr val="tx1">
                  <a:lumMod val="50000"/>
                  <a:lumOff val="50000"/>
                </a:schemeClr>
              </a:solidFill>
            </a:endParaRPr>
          </a:p>
        </p:txBody>
      </p:sp>
      <p:sp>
        <p:nvSpPr>
          <p:cNvPr id="23" name="Round Same Side Corner Rectangle 22"/>
          <p:cNvSpPr/>
          <p:nvPr/>
        </p:nvSpPr>
        <p:spPr>
          <a:xfrm>
            <a:off x="6097741" y="5784739"/>
            <a:ext cx="1517904" cy="200045"/>
          </a:xfrm>
          <a:prstGeom prst="round2SameRect">
            <a:avLst>
              <a:gd name="adj1" fmla="val 0"/>
              <a:gd name="adj2" fmla="val 50000"/>
            </a:avLst>
          </a:prstGeom>
          <a:solidFill>
            <a:schemeClr val="accent1">
              <a:lumMod val="20000"/>
              <a:lumOff val="80000"/>
            </a:schemeClr>
          </a:solidFill>
          <a:ln w="19050" cap="flat" cmpd="sng" algn="ctr">
            <a:solidFill>
              <a:schemeClr val="accent3">
                <a:lumMod val="60000"/>
                <a:lumOff val="4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cap="small" dirty="0">
                <a:solidFill>
                  <a:schemeClr val="tx1">
                    <a:lumMod val="50000"/>
                    <a:lumOff val="50000"/>
                  </a:schemeClr>
                </a:solidFill>
                <a:hlinkClick r:id="rId4" action="ppaction://hlinksldjump"/>
              </a:rPr>
              <a:t>Strategies</a:t>
            </a:r>
            <a:endParaRPr lang="en-US" sz="1050" b="1" cap="small" dirty="0">
              <a:solidFill>
                <a:schemeClr val="tx1">
                  <a:lumMod val="50000"/>
                  <a:lumOff val="50000"/>
                </a:schemeClr>
              </a:solidFill>
            </a:endParaRPr>
          </a:p>
        </p:txBody>
      </p:sp>
      <p:sp>
        <p:nvSpPr>
          <p:cNvPr id="24" name="Round Same Side Corner Rectangle 23"/>
          <p:cNvSpPr/>
          <p:nvPr/>
        </p:nvSpPr>
        <p:spPr>
          <a:xfrm>
            <a:off x="7620870" y="5784739"/>
            <a:ext cx="1517904" cy="200045"/>
          </a:xfrm>
          <a:prstGeom prst="round2SameRect">
            <a:avLst>
              <a:gd name="adj1" fmla="val 0"/>
              <a:gd name="adj2" fmla="val 50000"/>
            </a:avLst>
          </a:prstGeom>
          <a:solidFill>
            <a:schemeClr val="bg1">
              <a:lumMod val="75000"/>
            </a:schemeClr>
          </a:solidFill>
          <a:ln w="19050" cap="flat" cmpd="sng" algn="ctr">
            <a:solidFill>
              <a:schemeClr val="accent3">
                <a:lumMod val="60000"/>
                <a:lumOff val="4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cap="small" dirty="0">
                <a:solidFill>
                  <a:schemeClr val="tx1">
                    <a:lumMod val="50000"/>
                    <a:lumOff val="50000"/>
                  </a:schemeClr>
                </a:solidFill>
                <a:hlinkClick r:id="rId2" action="ppaction://hlinksldjump"/>
              </a:rPr>
              <a:t>Summary</a:t>
            </a:r>
            <a:endParaRPr lang="en-US" sz="1050" b="1" cap="small" dirty="0">
              <a:solidFill>
                <a:schemeClr val="tx1">
                  <a:lumMod val="50000"/>
                  <a:lumOff val="50000"/>
                </a:schemeClr>
              </a:solidFill>
            </a:endParaRPr>
          </a:p>
        </p:txBody>
      </p:sp>
      <p:sp>
        <p:nvSpPr>
          <p:cNvPr id="25" name="Rectangle 18"/>
          <p:cNvSpPr>
            <a:spLocks noChangeArrowheads="1"/>
          </p:cNvSpPr>
          <p:nvPr/>
        </p:nvSpPr>
        <p:spPr bwMode="auto">
          <a:xfrm>
            <a:off x="1647825" y="5929535"/>
            <a:ext cx="1280160" cy="32147"/>
          </a:xfrm>
          <a:prstGeom prst="rect">
            <a:avLst/>
          </a:prstGeom>
          <a:solidFill>
            <a:schemeClr val="bg1">
              <a:lumMod val="75000"/>
            </a:schemeClr>
          </a:solidFill>
          <a:ln w="9525">
            <a:noFill/>
            <a:miter lim="800000"/>
            <a:headEnd/>
            <a:tailEnd/>
          </a:ln>
          <a:effectLst/>
        </p:spPr>
        <p:txBody>
          <a:bodyPr wrap="none" anchor="ctr">
            <a:prstTxWarp prst="textNoShape">
              <a:avLst/>
            </a:prstTxWarp>
          </a:bodyPr>
          <a:lstStyle/>
          <a:p>
            <a:endParaRPr lang="en-US" sz="1050" b="1" cap="small" dirty="0">
              <a:solidFill>
                <a:schemeClr val="tx1">
                  <a:lumMod val="50000"/>
                  <a:lumOff val="50000"/>
                </a:schemeClr>
              </a:solidFill>
              <a:latin typeface="Arial"/>
              <a:cs typeface="Arial"/>
            </a:endParaRPr>
          </a:p>
        </p:txBody>
      </p:sp>
      <p:sp>
        <p:nvSpPr>
          <p:cNvPr id="26" name="Rectangle 19"/>
          <p:cNvSpPr>
            <a:spLocks noChangeArrowheads="1"/>
          </p:cNvSpPr>
          <p:nvPr/>
        </p:nvSpPr>
        <p:spPr bwMode="auto">
          <a:xfrm>
            <a:off x="3173413" y="5929535"/>
            <a:ext cx="1280160" cy="32147"/>
          </a:xfrm>
          <a:prstGeom prst="rect">
            <a:avLst/>
          </a:prstGeom>
          <a:solidFill>
            <a:schemeClr val="bg1">
              <a:lumMod val="75000"/>
            </a:schemeClr>
          </a:solidFill>
          <a:ln w="9525">
            <a:noFill/>
            <a:miter lim="800000"/>
            <a:headEnd/>
            <a:tailEnd/>
          </a:ln>
          <a:effectLst/>
        </p:spPr>
        <p:txBody>
          <a:bodyPr wrap="none" anchor="ctr">
            <a:prstTxWarp prst="textNoShape">
              <a:avLst/>
            </a:prstTxWarp>
          </a:bodyPr>
          <a:lstStyle/>
          <a:p>
            <a:endParaRPr lang="en-US" sz="1050" b="1" cap="small" dirty="0">
              <a:solidFill>
                <a:schemeClr val="tx1">
                  <a:lumMod val="50000"/>
                  <a:lumOff val="50000"/>
                </a:schemeClr>
              </a:solidFill>
              <a:latin typeface="Arial"/>
              <a:cs typeface="Arial"/>
            </a:endParaRPr>
          </a:p>
        </p:txBody>
      </p:sp>
      <p:sp>
        <p:nvSpPr>
          <p:cNvPr id="28" name="Rectangle 21"/>
          <p:cNvSpPr>
            <a:spLocks noChangeArrowheads="1"/>
          </p:cNvSpPr>
          <p:nvPr/>
        </p:nvSpPr>
        <p:spPr bwMode="auto">
          <a:xfrm>
            <a:off x="4708525" y="5929535"/>
            <a:ext cx="1280160" cy="32147"/>
          </a:xfrm>
          <a:prstGeom prst="rect">
            <a:avLst/>
          </a:prstGeom>
          <a:solidFill>
            <a:schemeClr val="bg1">
              <a:lumMod val="75000"/>
            </a:schemeClr>
          </a:solidFill>
          <a:ln w="9525">
            <a:noFill/>
            <a:miter lim="800000"/>
            <a:headEnd/>
            <a:tailEnd/>
          </a:ln>
          <a:effectLst/>
        </p:spPr>
        <p:txBody>
          <a:bodyPr wrap="none" anchor="ctr">
            <a:prstTxWarp prst="textNoShape">
              <a:avLst/>
            </a:prstTxWarp>
          </a:bodyPr>
          <a:lstStyle/>
          <a:p>
            <a:endParaRPr lang="en-US" sz="1050" b="1" cap="small" dirty="0">
              <a:solidFill>
                <a:schemeClr val="tx1">
                  <a:lumMod val="50000"/>
                  <a:lumOff val="50000"/>
                </a:schemeClr>
              </a:solidFill>
              <a:latin typeface="Arial"/>
              <a:cs typeface="Arial"/>
            </a:endParaRPr>
          </a:p>
        </p:txBody>
      </p:sp>
      <p:sp>
        <p:nvSpPr>
          <p:cNvPr id="29" name="Rectangle 22"/>
          <p:cNvSpPr>
            <a:spLocks noChangeArrowheads="1"/>
          </p:cNvSpPr>
          <p:nvPr/>
        </p:nvSpPr>
        <p:spPr bwMode="auto">
          <a:xfrm>
            <a:off x="6232525" y="5929535"/>
            <a:ext cx="1280160" cy="32147"/>
          </a:xfrm>
          <a:prstGeom prst="rect">
            <a:avLst/>
          </a:prstGeom>
          <a:solidFill>
            <a:schemeClr val="accent1">
              <a:lumMod val="20000"/>
              <a:lumOff val="80000"/>
            </a:schemeClr>
          </a:solidFill>
          <a:ln w="9525">
            <a:noFill/>
            <a:miter lim="800000"/>
            <a:headEnd/>
            <a:tailEnd/>
          </a:ln>
          <a:effectLst/>
        </p:spPr>
        <p:txBody>
          <a:bodyPr wrap="none" anchor="ctr">
            <a:prstTxWarp prst="textNoShape">
              <a:avLst/>
            </a:prstTxWarp>
          </a:bodyPr>
          <a:lstStyle/>
          <a:p>
            <a:endParaRPr lang="en-US" sz="1050" b="1" cap="small" dirty="0">
              <a:solidFill>
                <a:schemeClr val="tx1">
                  <a:lumMod val="50000"/>
                  <a:lumOff val="50000"/>
                </a:schemeClr>
              </a:solidFill>
              <a:latin typeface="Arial"/>
              <a:cs typeface="Arial"/>
            </a:endParaRPr>
          </a:p>
        </p:txBody>
      </p:sp>
      <p:sp>
        <p:nvSpPr>
          <p:cNvPr id="35" name="Rectangle 22"/>
          <p:cNvSpPr>
            <a:spLocks noChangeArrowheads="1"/>
          </p:cNvSpPr>
          <p:nvPr/>
        </p:nvSpPr>
        <p:spPr bwMode="auto">
          <a:xfrm>
            <a:off x="7756525" y="5929535"/>
            <a:ext cx="1280160" cy="32147"/>
          </a:xfrm>
          <a:prstGeom prst="rect">
            <a:avLst/>
          </a:prstGeom>
          <a:solidFill>
            <a:schemeClr val="bg1">
              <a:lumMod val="75000"/>
            </a:schemeClr>
          </a:solidFill>
          <a:ln w="9525">
            <a:noFill/>
            <a:miter lim="800000"/>
            <a:headEnd/>
            <a:tailEnd/>
          </a:ln>
          <a:effectLst/>
        </p:spPr>
        <p:txBody>
          <a:bodyPr wrap="none" anchor="ctr">
            <a:prstTxWarp prst="textNoShape">
              <a:avLst/>
            </a:prstTxWarp>
          </a:bodyPr>
          <a:lstStyle/>
          <a:p>
            <a:endParaRPr lang="en-US" sz="1050" b="1" cap="small" dirty="0">
              <a:solidFill>
                <a:schemeClr val="tx1">
                  <a:lumMod val="50000"/>
                  <a:lumOff val="50000"/>
                </a:schemeClr>
              </a:solidFill>
              <a:latin typeface="Arial"/>
              <a:cs typeface="Arial"/>
            </a:endParaRPr>
          </a:p>
        </p:txBody>
      </p:sp>
      <p:sp>
        <p:nvSpPr>
          <p:cNvPr id="36" name="Round Same Side Corner Rectangle 35"/>
          <p:cNvSpPr/>
          <p:nvPr/>
        </p:nvSpPr>
        <p:spPr>
          <a:xfrm>
            <a:off x="5225" y="5784739"/>
            <a:ext cx="1517904" cy="200045"/>
          </a:xfrm>
          <a:prstGeom prst="round2SameRect">
            <a:avLst>
              <a:gd name="adj1" fmla="val 0"/>
              <a:gd name="adj2" fmla="val 50000"/>
            </a:avLst>
          </a:prstGeom>
          <a:solidFill>
            <a:schemeClr val="bg1">
              <a:lumMod val="75000"/>
            </a:schemeClr>
          </a:solidFill>
          <a:ln w="19050" cap="flat" cmpd="sng" algn="ctr">
            <a:solidFill>
              <a:schemeClr val="accent3">
                <a:lumMod val="60000"/>
                <a:lumOff val="4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cap="small" dirty="0">
                <a:solidFill>
                  <a:schemeClr val="accent3">
                    <a:lumMod val="75000"/>
                  </a:schemeClr>
                </a:solidFill>
                <a:hlinkClick r:id="rId5" action="ppaction://hlinksldjump"/>
              </a:rPr>
              <a:t>Introduction</a:t>
            </a:r>
            <a:endParaRPr lang="en-US" sz="1050" b="1" cap="small" dirty="0">
              <a:solidFill>
                <a:schemeClr val="accent3">
                  <a:lumMod val="75000"/>
                </a:schemeClr>
              </a:solidFill>
            </a:endParaRPr>
          </a:p>
        </p:txBody>
      </p:sp>
      <p:sp>
        <p:nvSpPr>
          <p:cNvPr id="37" name="Rectangle 20"/>
          <p:cNvSpPr>
            <a:spLocks noChangeArrowheads="1"/>
          </p:cNvSpPr>
          <p:nvPr/>
        </p:nvSpPr>
        <p:spPr bwMode="auto">
          <a:xfrm>
            <a:off x="136525" y="5929535"/>
            <a:ext cx="1276668" cy="32147"/>
          </a:xfrm>
          <a:prstGeom prst="rect">
            <a:avLst/>
          </a:prstGeom>
          <a:solidFill>
            <a:schemeClr val="bg1">
              <a:lumMod val="75000"/>
            </a:schemeClr>
          </a:solidFill>
          <a:ln w="9525">
            <a:noFill/>
            <a:miter lim="800000"/>
            <a:headEnd/>
            <a:tailEnd/>
          </a:ln>
          <a:effectLst/>
        </p:spPr>
        <p:txBody>
          <a:bodyPr wrap="none" anchor="ctr">
            <a:prstTxWarp prst="textNoShape">
              <a:avLst/>
            </a:prstTxWarp>
          </a:bodyPr>
          <a:lstStyle/>
          <a:p>
            <a:endParaRPr lang="en-US" sz="1050" b="1" cap="small" dirty="0">
              <a:latin typeface="Arial"/>
              <a:cs typeface="Arial"/>
            </a:endParaRPr>
          </a:p>
        </p:txBody>
      </p:sp>
      <p:graphicFrame>
        <p:nvGraphicFramePr>
          <p:cNvPr id="30" name="Table 29"/>
          <p:cNvGraphicFramePr>
            <a:graphicFrameLocks noGrp="1"/>
          </p:cNvGraphicFramePr>
          <p:nvPr>
            <p:extLst>
              <p:ext uri="{D42A27DB-BD31-4B8C-83A1-F6EECF244321}">
                <p14:modId xmlns:p14="http://schemas.microsoft.com/office/powerpoint/2010/main" val="4110730150"/>
              </p:ext>
            </p:extLst>
          </p:nvPr>
        </p:nvGraphicFramePr>
        <p:xfrm>
          <a:off x="185867" y="1499075"/>
          <a:ext cx="8703732" cy="3580988"/>
        </p:xfrm>
        <a:graphic>
          <a:graphicData uri="http://schemas.openxmlformats.org/drawingml/2006/table">
            <a:tbl>
              <a:tblPr firstRow="1" bandRow="1">
                <a:tableStyleId>{BC89EF96-8CEA-46FF-86C4-4CE0E7609802}</a:tableStyleId>
              </a:tblPr>
              <a:tblGrid>
                <a:gridCol w="2901244"/>
                <a:gridCol w="2901244"/>
                <a:gridCol w="2901244"/>
              </a:tblGrid>
              <a:tr h="1072835">
                <a:tc gridSpan="3">
                  <a:txBody>
                    <a:bodyPr/>
                    <a:lstStyle/>
                    <a:p>
                      <a:pPr algn="l"/>
                      <a:r>
                        <a:rPr lang="en-US" sz="2100" b="1" dirty="0" smtClean="0">
                          <a:solidFill>
                            <a:schemeClr val="tx1"/>
                          </a:solidFill>
                          <a:latin typeface="+mj-lt"/>
                          <a:cs typeface="Helvetica Neue"/>
                        </a:rPr>
                        <a:t>Overall Learning</a:t>
                      </a:r>
                      <a:r>
                        <a:rPr lang="en-US" sz="2100" b="1" baseline="0" dirty="0" smtClean="0">
                          <a:solidFill>
                            <a:schemeClr val="tx1"/>
                          </a:solidFill>
                          <a:latin typeface="+mj-lt"/>
                          <a:cs typeface="Helvetica Neue"/>
                        </a:rPr>
                        <a:t> Goal</a:t>
                      </a:r>
                    </a:p>
                  </a:txBody>
                  <a:tcPr marT="34290" marB="3429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6">
                        <a:lumMod val="20000"/>
                        <a:lumOff val="80000"/>
                      </a:schemeClr>
                    </a:solidFill>
                  </a:tcPr>
                </a:tc>
                <a:tc hMerge="1">
                  <a:txBody>
                    <a:bodyPr/>
                    <a:lstStyle/>
                    <a:p>
                      <a:pPr algn="ctr"/>
                      <a:endParaRPr lang="en-US" sz="2800" b="1" dirty="0">
                        <a:solidFill>
                          <a:schemeClr val="tx1"/>
                        </a:solidFill>
                        <a:latin typeface="Helvetica Neue"/>
                        <a:cs typeface="Helvetica Neue"/>
                      </a:endParaRPr>
                    </a:p>
                  </a:txBody>
                  <a:tcPr anchor="ctr">
                    <a:lnL w="28575" cap="flat" cmpd="sng" algn="ctr">
                      <a:solidFill>
                        <a:srgbClr val="F0A22E">
                          <a:lumMod val="50000"/>
                        </a:srgbClr>
                      </a:solidFill>
                      <a:prstDash val="solid"/>
                      <a:round/>
                      <a:headEnd type="none" w="med" len="med"/>
                      <a:tailEnd type="none" w="med" len="med"/>
                    </a:lnL>
                    <a:lnR w="28575" cap="flat" cmpd="sng" algn="ctr">
                      <a:solidFill>
                        <a:srgbClr val="F0A22E">
                          <a:lumMod val="50000"/>
                        </a:srgbClr>
                      </a:solidFill>
                      <a:prstDash val="solid"/>
                      <a:round/>
                      <a:headEnd type="none" w="med" len="med"/>
                      <a:tailEnd type="none" w="med" len="med"/>
                    </a:lnR>
                    <a:lnT w="28575" cap="flat" cmpd="sng" algn="ctr">
                      <a:solidFill>
                        <a:srgbClr val="F0A22E">
                          <a:lumMod val="50000"/>
                        </a:srgbClr>
                      </a:solidFill>
                      <a:prstDash val="solid"/>
                      <a:round/>
                      <a:headEnd type="none" w="med" len="med"/>
                      <a:tailEnd type="none" w="med" len="med"/>
                    </a:lnT>
                    <a:lnB w="28575" cap="flat" cmpd="sng" algn="ctr">
                      <a:solidFill>
                        <a:srgbClr val="F0A22E">
                          <a:lumMod val="50000"/>
                        </a:srgbClr>
                      </a:solidFill>
                      <a:prstDash val="solid"/>
                      <a:round/>
                      <a:headEnd type="none" w="med" len="med"/>
                      <a:tailEnd type="none" w="med" len="med"/>
                    </a:lnB>
                    <a:solidFill>
                      <a:schemeClr val="accent1">
                        <a:lumMod val="20000"/>
                        <a:lumOff val="80000"/>
                      </a:schemeClr>
                    </a:solidFill>
                  </a:tcPr>
                </a:tc>
                <a:tc hMerge="1">
                  <a:txBody>
                    <a:bodyPr/>
                    <a:lstStyle/>
                    <a:p>
                      <a:pPr algn="ctr"/>
                      <a:endParaRPr lang="en-US" sz="2800" b="1" dirty="0">
                        <a:solidFill>
                          <a:schemeClr val="tx1"/>
                        </a:solidFill>
                        <a:latin typeface="Helvetica Neue"/>
                        <a:cs typeface="Helvetica Neue"/>
                      </a:endParaRPr>
                    </a:p>
                  </a:txBody>
                  <a:tcPr anchor="ctr">
                    <a:lnL w="28575" cap="flat" cmpd="sng" algn="ctr">
                      <a:solidFill>
                        <a:srgbClr val="F0A22E">
                          <a:lumMod val="50000"/>
                        </a:srgbClr>
                      </a:solidFill>
                      <a:prstDash val="solid"/>
                      <a:round/>
                      <a:headEnd type="none" w="med" len="med"/>
                      <a:tailEnd type="none" w="med" len="med"/>
                    </a:lnL>
                    <a:lnR w="28575" cap="flat" cmpd="sng" algn="ctr">
                      <a:solidFill>
                        <a:srgbClr val="F0A22E">
                          <a:lumMod val="50000"/>
                        </a:srgbClr>
                      </a:solidFill>
                      <a:prstDash val="solid"/>
                      <a:round/>
                      <a:headEnd type="none" w="med" len="med"/>
                      <a:tailEnd type="none" w="med" len="med"/>
                    </a:lnR>
                    <a:lnT w="28575" cap="flat" cmpd="sng" algn="ctr">
                      <a:solidFill>
                        <a:srgbClr val="F0A22E">
                          <a:lumMod val="50000"/>
                        </a:srgbClr>
                      </a:solidFill>
                      <a:prstDash val="solid"/>
                      <a:round/>
                      <a:headEnd type="none" w="med" len="med"/>
                      <a:tailEnd type="none" w="med" len="med"/>
                    </a:lnT>
                    <a:lnB w="28575" cap="flat" cmpd="sng" algn="ctr">
                      <a:solidFill>
                        <a:srgbClr val="F0A22E">
                          <a:lumMod val="50000"/>
                        </a:srgbClr>
                      </a:solidFill>
                      <a:prstDash val="solid"/>
                      <a:round/>
                      <a:headEnd type="none" w="med" len="med"/>
                      <a:tailEnd type="none" w="med" len="med"/>
                    </a:lnB>
                    <a:solidFill>
                      <a:schemeClr val="accent1">
                        <a:lumMod val="20000"/>
                        <a:lumOff val="80000"/>
                      </a:schemeClr>
                    </a:solidFill>
                  </a:tcPr>
                </a:tc>
              </a:tr>
              <a:tr h="342900">
                <a:tc gridSpan="3">
                  <a:txBody>
                    <a:bodyPr/>
                    <a:lstStyle/>
                    <a:p>
                      <a:pPr algn="l"/>
                      <a:r>
                        <a:rPr lang="en-US" sz="1800" b="1" dirty="0" smtClean="0">
                          <a:solidFill>
                            <a:schemeClr val="tx1"/>
                          </a:solidFill>
                          <a:latin typeface="+mj-lt"/>
                          <a:cs typeface="Helvetica Neue"/>
                        </a:rPr>
                        <a:t>Using Principles of Reverse</a:t>
                      </a:r>
                      <a:r>
                        <a:rPr lang="en-US" sz="1800" b="1" baseline="0" dirty="0" smtClean="0">
                          <a:solidFill>
                            <a:schemeClr val="tx1"/>
                          </a:solidFill>
                          <a:latin typeface="+mj-lt"/>
                          <a:cs typeface="Helvetica Neue"/>
                        </a:rPr>
                        <a:t> Design:</a:t>
                      </a:r>
                      <a:endParaRPr lang="en-US" sz="1800" b="1" dirty="0">
                        <a:solidFill>
                          <a:schemeClr val="tx1"/>
                        </a:solidFill>
                        <a:latin typeface="+mj-lt"/>
                        <a:cs typeface="Helvetica Neue"/>
                      </a:endParaRPr>
                    </a:p>
                  </a:txBody>
                  <a:tcPr marT="34290" marB="3429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r h="708660">
                <a:tc>
                  <a:txBody>
                    <a:bodyPr/>
                    <a:lstStyle/>
                    <a:p>
                      <a:pPr algn="ctr"/>
                      <a:r>
                        <a:rPr lang="en-US" sz="2100" b="1" dirty="0" smtClean="0">
                          <a:latin typeface="+mj-lt"/>
                          <a:cs typeface="Helvetica Neue"/>
                        </a:rPr>
                        <a:t>Specific Learning Objectives</a:t>
                      </a:r>
                      <a:endParaRPr lang="en-US" sz="2100" b="1" dirty="0">
                        <a:solidFill>
                          <a:schemeClr val="tx1"/>
                        </a:solidFill>
                        <a:latin typeface="+mj-lt"/>
                        <a:cs typeface="Helvetica Neue"/>
                      </a:endParaRPr>
                    </a:p>
                  </a:txBody>
                  <a:tcPr marT="34290" marB="34290" anchor="ctr">
                    <a:lnL w="28575"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n-US" sz="2100" b="1" dirty="0" smtClean="0">
                          <a:solidFill>
                            <a:schemeClr val="tx1"/>
                          </a:solidFill>
                          <a:latin typeface="+mj-lt"/>
                          <a:cs typeface="Helvetica Neue"/>
                        </a:rPr>
                        <a:t>Learning Assessments</a:t>
                      </a:r>
                      <a:endParaRPr lang="en-US" sz="2100" b="1" dirty="0">
                        <a:solidFill>
                          <a:schemeClr val="tx1"/>
                        </a:solidFill>
                        <a:latin typeface="+mj-lt"/>
                        <a:cs typeface="Helvetica Neue"/>
                      </a:endParaRPr>
                    </a:p>
                  </a:txBody>
                  <a:tcPr marT="34290" marB="3429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100" b="1" dirty="0" smtClean="0">
                          <a:solidFill>
                            <a:schemeClr val="tx1"/>
                          </a:solidFill>
                          <a:latin typeface="+mj-lt"/>
                          <a:cs typeface="Helvetica Neue"/>
                        </a:rPr>
                        <a:t>Learning Strategies</a:t>
                      </a:r>
                      <a:endParaRPr lang="en-US" sz="2100" b="1" dirty="0">
                        <a:solidFill>
                          <a:schemeClr val="tx1"/>
                        </a:solidFill>
                        <a:latin typeface="+mj-lt"/>
                        <a:cs typeface="Helvetica Neue"/>
                      </a:endParaRPr>
                    </a:p>
                  </a:txBody>
                  <a:tcPr marT="34290" marB="34290"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DE5CD"/>
                    </a:solidFill>
                  </a:tcPr>
                </a:tc>
              </a:tr>
              <a:tr h="4855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900" b="1" dirty="0" smtClean="0">
                        <a:solidFill>
                          <a:schemeClr val="accent3">
                            <a:lumMod val="75000"/>
                          </a:schemeClr>
                        </a:solidFill>
                        <a:latin typeface="+mj-lt"/>
                        <a:cs typeface="Helvetica Neue"/>
                      </a:endParaRPr>
                    </a:p>
                  </a:txBody>
                  <a:tcPr marT="34290" marB="34290" anchor="ctr">
                    <a:lnL w="28575"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alpha val="20000"/>
                      </a:schemeClr>
                    </a:solidFill>
                  </a:tcPr>
                </a:tc>
                <a:tc>
                  <a:txBody>
                    <a:bodyPr/>
                    <a:lstStyle/>
                    <a:p>
                      <a:pPr marL="0" marR="0" algn="ctr">
                        <a:spcBef>
                          <a:spcPts val="0"/>
                        </a:spcBef>
                        <a:spcAft>
                          <a:spcPts val="0"/>
                        </a:spcAft>
                      </a:pPr>
                      <a:endParaRPr lang="en-US" sz="1100" b="1" dirty="0">
                        <a:solidFill>
                          <a:schemeClr val="accent3">
                            <a:lumMod val="75000"/>
                          </a:schemeClr>
                        </a:solidFill>
                        <a:latin typeface="+mj-lt"/>
                        <a:ea typeface="Cambria"/>
                        <a:cs typeface="Times New Roman"/>
                      </a:endParaRPr>
                    </a:p>
                  </a:txBody>
                  <a:tcPr marL="73025" marR="73025" marT="27623" marB="27623"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rowSpan="2">
                  <a:txBody>
                    <a:bodyPr/>
                    <a:lstStyle/>
                    <a:p>
                      <a:pPr marL="0" marR="0" algn="ctr">
                        <a:spcBef>
                          <a:spcPts val="0"/>
                        </a:spcBef>
                        <a:spcAft>
                          <a:spcPts val="0"/>
                        </a:spcAft>
                      </a:pPr>
                      <a:endParaRPr lang="en-US" sz="1100" b="1" dirty="0">
                        <a:solidFill>
                          <a:srgbClr val="14425D"/>
                        </a:solidFill>
                        <a:latin typeface="+mj-lt"/>
                        <a:ea typeface="Cambria"/>
                        <a:cs typeface="Times New Roman"/>
                      </a:endParaRPr>
                    </a:p>
                  </a:txBody>
                  <a:tcPr marL="73025" marR="73025" marT="27623" marB="27623"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r>
              <a:tr h="48553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smtClean="0">
                        <a:ln>
                          <a:noFill/>
                        </a:ln>
                        <a:solidFill>
                          <a:schemeClr val="accent3">
                            <a:lumMod val="75000"/>
                          </a:schemeClr>
                        </a:solidFill>
                        <a:effectLst/>
                        <a:uLnTx/>
                        <a:uFillTx/>
                        <a:latin typeface="+mj-lt"/>
                        <a:ea typeface="+mn-ea"/>
                        <a:cs typeface="Helvetica Neue"/>
                      </a:endParaRPr>
                    </a:p>
                  </a:txBody>
                  <a:tcPr marT="34290" marB="34290" anchor="ctr">
                    <a:lnL w="28575"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endParaRPr lang="en-US" sz="1100" b="1" dirty="0">
                        <a:solidFill>
                          <a:schemeClr val="accent3">
                            <a:lumMod val="75000"/>
                          </a:schemeClr>
                        </a:solidFill>
                        <a:latin typeface="+mj-lt"/>
                        <a:ea typeface="Cambria"/>
                        <a:cs typeface="Times New Roman"/>
                      </a:endParaRPr>
                    </a:p>
                  </a:txBody>
                  <a:tcPr marL="73025" marR="73025" marT="27623" marB="27623"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vMerge="1">
                  <a:txBody>
                    <a:bodyPr/>
                    <a:lstStyle/>
                    <a:p>
                      <a:endParaRPr lang="en-US"/>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r>
              <a:tr h="48553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900" b="1" dirty="0" smtClean="0">
                        <a:solidFill>
                          <a:schemeClr val="accent3">
                            <a:lumMod val="75000"/>
                          </a:schemeClr>
                        </a:solidFill>
                        <a:latin typeface="+mj-lt"/>
                        <a:cs typeface="Helvetica Neue"/>
                      </a:endParaRPr>
                    </a:p>
                  </a:txBody>
                  <a:tcPr marT="34290" marB="34290" anchor="ctr">
                    <a:lnL w="28575" cap="flat" cmpd="sng" algn="ctr">
                      <a:solidFill>
                        <a:srgbClr val="00000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alpha val="20000"/>
                      </a:schemeClr>
                    </a:solidFill>
                  </a:tcPr>
                </a:tc>
                <a:tc>
                  <a:txBody>
                    <a:bodyPr/>
                    <a:lstStyle/>
                    <a:p>
                      <a:pPr marL="0" marR="0" algn="ctr">
                        <a:spcBef>
                          <a:spcPts val="0"/>
                        </a:spcBef>
                        <a:spcAft>
                          <a:spcPts val="0"/>
                        </a:spcAft>
                      </a:pPr>
                      <a:endParaRPr lang="en-US" sz="1100" b="1" dirty="0">
                        <a:solidFill>
                          <a:schemeClr val="accent3">
                            <a:lumMod val="75000"/>
                          </a:schemeClr>
                        </a:solidFill>
                        <a:latin typeface="+mj-lt"/>
                        <a:ea typeface="Cambria"/>
                        <a:cs typeface="Times New Roman"/>
                      </a:endParaRPr>
                    </a:p>
                  </a:txBody>
                  <a:tcPr marL="73025" marR="73025" marT="27623" marB="27623"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algn="ctr">
                        <a:spcBef>
                          <a:spcPts val="0"/>
                        </a:spcBef>
                        <a:spcAft>
                          <a:spcPts val="0"/>
                        </a:spcAft>
                      </a:pPr>
                      <a:endParaRPr lang="en-US" sz="1100" b="1" dirty="0">
                        <a:solidFill>
                          <a:srgbClr val="14425D"/>
                        </a:solidFill>
                        <a:latin typeface="+mj-lt"/>
                        <a:ea typeface="Cambria"/>
                        <a:cs typeface="Times New Roman"/>
                      </a:endParaRPr>
                    </a:p>
                  </a:txBody>
                  <a:tcPr marL="73025" marR="73025" marT="27623" marB="27623"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r>
            </a:tbl>
          </a:graphicData>
        </a:graphic>
      </p:graphicFrame>
      <p:sp>
        <p:nvSpPr>
          <p:cNvPr id="33" name="TextBox 32"/>
          <p:cNvSpPr txBox="1"/>
          <p:nvPr/>
        </p:nvSpPr>
        <p:spPr>
          <a:xfrm>
            <a:off x="228601" y="5486401"/>
            <a:ext cx="5782352" cy="261610"/>
          </a:xfrm>
          <a:prstGeom prst="rect">
            <a:avLst/>
          </a:prstGeom>
          <a:noFill/>
        </p:spPr>
        <p:txBody>
          <a:bodyPr wrap="none" rtlCol="0">
            <a:spAutoFit/>
          </a:bodyPr>
          <a:lstStyle/>
          <a:p>
            <a:r>
              <a:rPr lang="en-US" sz="1100" b="1" dirty="0">
                <a:solidFill>
                  <a:schemeClr val="accent3">
                    <a:lumMod val="75000"/>
                  </a:schemeClr>
                </a:solidFill>
                <a:latin typeface="+mj-lt"/>
                <a:ea typeface="Cambria"/>
                <a:cs typeface="Times New Roman"/>
              </a:rPr>
              <a:t>… in terms of the basic repeating units of the polymer and the types of linkages between them.</a:t>
            </a:r>
            <a:r>
              <a:rPr lang="en-US" sz="1100" b="1" dirty="0">
                <a:solidFill>
                  <a:schemeClr val="accent3">
                    <a:lumMod val="75000"/>
                  </a:schemeClr>
                </a:solidFill>
                <a:latin typeface="+mj-lt"/>
              </a:rPr>
              <a:t> </a:t>
            </a:r>
            <a:endParaRPr lang="en-US" sz="1100" b="1" dirty="0">
              <a:solidFill>
                <a:schemeClr val="accent3">
                  <a:lumMod val="75000"/>
                </a:schemeClr>
              </a:solidFill>
              <a:latin typeface="+mj-lt"/>
            </a:endParaRPr>
          </a:p>
        </p:txBody>
      </p:sp>
    </p:spTree>
    <p:extLst>
      <p:ext uri="{BB962C8B-B14F-4D97-AF65-F5344CB8AC3E}">
        <p14:creationId xmlns:p14="http://schemas.microsoft.com/office/powerpoint/2010/main" val="681142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3264"/>
            <a:ext cx="9144000" cy="857250"/>
          </a:xfrm>
        </p:spPr>
        <p:txBody>
          <a:bodyPr>
            <a:normAutofit/>
          </a:bodyPr>
          <a:lstStyle/>
          <a:p>
            <a:pPr algn="ctr"/>
            <a:r>
              <a:rPr lang="en-US" sz="4500" dirty="0" smtClean="0"/>
              <a:t>The 2015-16 RCN </a:t>
            </a:r>
            <a:r>
              <a:rPr lang="en-US" sz="4500" dirty="0" smtClean="0"/>
              <a:t>Working Group</a:t>
            </a:r>
            <a:endParaRPr lang="en-US" sz="4500" dirty="0"/>
          </a:p>
        </p:txBody>
      </p:sp>
      <p:sp>
        <p:nvSpPr>
          <p:cNvPr id="3" name="Content Placeholder 2"/>
          <p:cNvSpPr>
            <a:spLocks noGrp="1"/>
          </p:cNvSpPr>
          <p:nvPr>
            <p:ph idx="1"/>
          </p:nvPr>
        </p:nvSpPr>
        <p:spPr>
          <a:xfrm>
            <a:off x="1585451" y="1602659"/>
            <a:ext cx="6201697" cy="3971616"/>
          </a:xfrm>
        </p:spPr>
        <p:txBody>
          <a:bodyPr>
            <a:normAutofit fontScale="85000" lnSpcReduction="10000"/>
          </a:bodyPr>
          <a:lstStyle/>
          <a:p>
            <a:pPr marL="0" indent="0">
              <a:buNone/>
            </a:pPr>
            <a:r>
              <a:rPr lang="en-US" sz="3000" dirty="0">
                <a:latin typeface="+mj-lt"/>
              </a:rPr>
              <a:t>Cheryl Bailey</a:t>
            </a:r>
            <a:r>
              <a:rPr lang="en-US" sz="3000" dirty="0">
                <a:latin typeface="+mj-lt"/>
              </a:rPr>
              <a:t>		</a:t>
            </a:r>
            <a:r>
              <a:rPr lang="en-US" sz="3000" dirty="0" smtClean="0">
                <a:latin typeface="+mj-lt"/>
              </a:rPr>
              <a:t>		Duane </a:t>
            </a:r>
            <a:r>
              <a:rPr lang="en-US" sz="3000" dirty="0">
                <a:latin typeface="+mj-lt"/>
              </a:rPr>
              <a:t>Sears</a:t>
            </a:r>
            <a:endParaRPr lang="en-US" sz="3000" dirty="0">
              <a:latin typeface="+mj-lt"/>
            </a:endParaRPr>
          </a:p>
          <a:p>
            <a:pPr marL="0" indent="0">
              <a:buNone/>
            </a:pPr>
            <a:r>
              <a:rPr lang="en-US" sz="3000" dirty="0">
                <a:latin typeface="+mj-lt"/>
              </a:rPr>
              <a:t>Margaret Johnson 	</a:t>
            </a:r>
            <a:r>
              <a:rPr lang="en-US" sz="3000" dirty="0" smtClean="0">
                <a:latin typeface="+mj-lt"/>
              </a:rPr>
              <a:t>	Rachel </a:t>
            </a:r>
            <a:r>
              <a:rPr lang="en-US" sz="3000" dirty="0">
                <a:latin typeface="+mj-lt"/>
              </a:rPr>
              <a:t>Booth</a:t>
            </a:r>
            <a:endParaRPr lang="en-US" sz="3000" dirty="0">
              <a:latin typeface="+mj-lt"/>
            </a:endParaRPr>
          </a:p>
          <a:p>
            <a:pPr marL="0" indent="0">
              <a:buNone/>
            </a:pPr>
            <a:r>
              <a:rPr lang="en-US" sz="3000" dirty="0">
                <a:latin typeface="+mj-lt"/>
              </a:rPr>
              <a:t>Mike Carastro </a:t>
            </a:r>
            <a:r>
              <a:rPr lang="en-US" sz="3000" dirty="0">
                <a:latin typeface="+mj-lt"/>
              </a:rPr>
              <a:t>	</a:t>
            </a:r>
            <a:r>
              <a:rPr lang="en-US" sz="3000" dirty="0" smtClean="0">
                <a:latin typeface="+mj-lt"/>
              </a:rPr>
              <a:t>			Regina </a:t>
            </a:r>
            <a:r>
              <a:rPr lang="en-US" sz="3000" dirty="0">
                <a:latin typeface="+mj-lt"/>
              </a:rPr>
              <a:t>Stevens-Truss</a:t>
            </a:r>
          </a:p>
          <a:p>
            <a:pPr marL="0" indent="0">
              <a:buNone/>
            </a:pPr>
            <a:r>
              <a:rPr lang="en-US" sz="3000" dirty="0">
                <a:latin typeface="+mj-lt"/>
              </a:rPr>
              <a:t>Neena Grover	</a:t>
            </a:r>
            <a:r>
              <a:rPr lang="en-US" sz="3000" dirty="0" smtClean="0">
                <a:latin typeface="+mj-lt"/>
              </a:rPr>
              <a:t>			Joe </a:t>
            </a:r>
            <a:r>
              <a:rPr lang="en-US" sz="3000" dirty="0">
                <a:latin typeface="+mj-lt"/>
              </a:rPr>
              <a:t>Provost</a:t>
            </a:r>
            <a:endParaRPr lang="en-US" sz="3000" dirty="0">
              <a:latin typeface="+mj-lt"/>
            </a:endParaRPr>
          </a:p>
          <a:p>
            <a:pPr marL="0" indent="0">
              <a:buNone/>
            </a:pPr>
            <a:r>
              <a:rPr lang="en-US" sz="3000" dirty="0">
                <a:latin typeface="+mj-lt"/>
              </a:rPr>
              <a:t>John Tansey</a:t>
            </a:r>
            <a:r>
              <a:rPr lang="en-US" sz="3000" dirty="0">
                <a:latin typeface="+mj-lt"/>
              </a:rPr>
              <a:t>		</a:t>
            </a:r>
            <a:r>
              <a:rPr lang="en-US" sz="3000" dirty="0" smtClean="0">
                <a:latin typeface="+mj-lt"/>
              </a:rPr>
              <a:t>			Pam </a:t>
            </a:r>
            <a:r>
              <a:rPr lang="en-US" sz="3000" dirty="0">
                <a:latin typeface="+mj-lt"/>
              </a:rPr>
              <a:t>Mertz</a:t>
            </a:r>
            <a:r>
              <a:rPr lang="en-US" sz="3000" dirty="0">
                <a:latin typeface="+mj-lt"/>
              </a:rPr>
              <a:t>			</a:t>
            </a:r>
          </a:p>
          <a:p>
            <a:pPr marL="0" indent="0">
              <a:buNone/>
            </a:pPr>
            <a:r>
              <a:rPr lang="en-US" sz="3000" dirty="0">
                <a:latin typeface="+mj-lt"/>
              </a:rPr>
              <a:t>Kristin Fox		</a:t>
            </a:r>
            <a:r>
              <a:rPr lang="en-US" sz="3000" dirty="0" smtClean="0">
                <a:latin typeface="+mj-lt"/>
              </a:rPr>
              <a:t>			Debra </a:t>
            </a:r>
            <a:r>
              <a:rPr lang="en-US" sz="3000" dirty="0">
                <a:latin typeface="+mj-lt"/>
              </a:rPr>
              <a:t>Martin</a:t>
            </a:r>
            <a:endParaRPr lang="en-US" sz="3000" dirty="0">
              <a:latin typeface="+mj-lt"/>
            </a:endParaRPr>
          </a:p>
          <a:p>
            <a:pPr marL="0" indent="0">
              <a:buNone/>
            </a:pPr>
            <a:r>
              <a:rPr lang="en-US" sz="3000" dirty="0">
                <a:latin typeface="+mj-lt"/>
              </a:rPr>
              <a:t>Ben Caldwell</a:t>
            </a:r>
            <a:r>
              <a:rPr lang="en-US" sz="3000" dirty="0">
                <a:latin typeface="+mj-lt"/>
              </a:rPr>
              <a:t>		</a:t>
            </a:r>
            <a:r>
              <a:rPr lang="en-US" sz="3000" dirty="0" smtClean="0">
                <a:latin typeface="+mj-lt"/>
              </a:rPr>
              <a:t>		Jessica </a:t>
            </a:r>
            <a:r>
              <a:rPr lang="en-US" sz="3000" dirty="0">
                <a:latin typeface="+mj-lt"/>
              </a:rPr>
              <a:t>Schrader</a:t>
            </a:r>
            <a:endParaRPr lang="en-US" sz="3000" dirty="0">
              <a:latin typeface="+mj-lt"/>
            </a:endParaRPr>
          </a:p>
          <a:p>
            <a:pPr marL="0" indent="0">
              <a:buNone/>
            </a:pPr>
            <a:r>
              <a:rPr lang="en-US" sz="3000" dirty="0">
                <a:latin typeface="+mj-lt"/>
              </a:rPr>
              <a:t>Marilee Benore</a:t>
            </a:r>
            <a:r>
              <a:rPr lang="en-US" sz="3000" dirty="0">
                <a:latin typeface="+mj-lt"/>
              </a:rPr>
              <a:t>	</a:t>
            </a:r>
            <a:r>
              <a:rPr lang="en-US" sz="3000" dirty="0" smtClean="0">
                <a:latin typeface="+mj-lt"/>
              </a:rPr>
              <a:t>		Teaster </a:t>
            </a:r>
            <a:r>
              <a:rPr lang="en-US" sz="3000" dirty="0">
                <a:latin typeface="+mj-lt"/>
              </a:rPr>
              <a:t>Baird</a:t>
            </a:r>
            <a:endParaRPr lang="en-US" sz="3000" dirty="0">
              <a:latin typeface="+mj-lt"/>
            </a:endParaRPr>
          </a:p>
          <a:p>
            <a:pPr marL="0" indent="0">
              <a:buNone/>
            </a:pPr>
            <a:r>
              <a:rPr lang="en-US" sz="3000" dirty="0">
                <a:latin typeface="+mj-lt"/>
              </a:rPr>
              <a:t>Ann </a:t>
            </a:r>
            <a:r>
              <a:rPr lang="en-US" sz="3000" dirty="0" err="1">
                <a:latin typeface="+mj-lt"/>
              </a:rPr>
              <a:t>Aguanno</a:t>
            </a:r>
            <a:r>
              <a:rPr lang="en-US" sz="3000" dirty="0">
                <a:latin typeface="+mj-lt"/>
              </a:rPr>
              <a:t>	</a:t>
            </a:r>
            <a:r>
              <a:rPr lang="en-US" sz="1500" dirty="0">
                <a:latin typeface="Adobe Caslon Pro Bold"/>
              </a:rPr>
              <a:t>					</a:t>
            </a:r>
            <a:endParaRPr lang="en-US" dirty="0"/>
          </a:p>
        </p:txBody>
      </p:sp>
    </p:spTree>
    <p:extLst>
      <p:ext uri="{BB962C8B-B14F-4D97-AF65-F5344CB8AC3E}">
        <p14:creationId xmlns:p14="http://schemas.microsoft.com/office/powerpoint/2010/main" val="28850494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316884"/>
            <a:ext cx="9144000" cy="2208297"/>
          </a:xfrm>
          <a:prstGeom prst="rect">
            <a:avLst/>
          </a:prstGeom>
        </p:spPr>
        <p:txBody>
          <a:bodyPr wrap="square">
            <a:spAutoFit/>
          </a:bodyPr>
          <a:lstStyle/>
          <a:p>
            <a:pPr marL="342900" algn="ctr"/>
            <a:r>
              <a:rPr lang="en-US" sz="1350" dirty="0">
                <a:latin typeface="Times New Roman" panose="02020603050405020304" pitchFamily="18" charset="0"/>
                <a:ea typeface="MS Mincho" panose="02020609040205080304" pitchFamily="49" charset="-128"/>
                <a:cs typeface="Times New Roman" panose="02020603050405020304" pitchFamily="18" charset="0"/>
              </a:rPr>
              <a:t> </a:t>
            </a:r>
            <a:endParaRPr lang="en-US" sz="1350" dirty="0">
              <a:latin typeface="Cambria" panose="02040503050406030204" pitchFamily="18" charset="0"/>
              <a:ea typeface="MS Mincho" panose="02020609040205080304" pitchFamily="49" charset="-128"/>
              <a:cs typeface="Times New Roman" panose="02020603050405020304" pitchFamily="18" charset="0"/>
            </a:endParaRPr>
          </a:p>
          <a:p>
            <a:pPr algn="ctr"/>
            <a:r>
              <a:rPr lang="en-US" sz="1350" dirty="0">
                <a:latin typeface="Times New Roman" panose="02020603050405020304" pitchFamily="18" charset="0"/>
                <a:ea typeface="MS Mincho" panose="02020609040205080304" pitchFamily="49" charset="-128"/>
                <a:cs typeface="Times New Roman" panose="02020603050405020304" pitchFamily="18" charset="0"/>
              </a:rPr>
              <a:t> </a:t>
            </a:r>
            <a:endParaRPr lang="en-US" sz="1350" dirty="0">
              <a:latin typeface="Cambria" panose="02040503050406030204" pitchFamily="18" charset="0"/>
              <a:ea typeface="MS Mincho" panose="02020609040205080304" pitchFamily="49" charset="-128"/>
              <a:cs typeface="Times New Roman" panose="02020603050405020304" pitchFamily="18" charset="0"/>
            </a:endParaRPr>
          </a:p>
          <a:p>
            <a:pPr algn="ctr"/>
            <a:endParaRPr lang="en-US" sz="1350" dirty="0"/>
          </a:p>
          <a:p>
            <a:pPr algn="ctr"/>
            <a:r>
              <a:rPr lang="en-US" sz="2500" b="1" dirty="0" smtClean="0"/>
              <a:t>Workshop </a:t>
            </a:r>
            <a:r>
              <a:rPr lang="en-US" sz="2500" b="1" dirty="0"/>
              <a:t>II</a:t>
            </a:r>
          </a:p>
          <a:p>
            <a:pPr algn="ctr"/>
            <a:r>
              <a:rPr lang="en-US" b="1" dirty="0">
                <a:latin typeface="+mj-lt"/>
              </a:rPr>
              <a:t> </a:t>
            </a:r>
            <a:endParaRPr lang="en-US" dirty="0">
              <a:latin typeface="+mj-lt"/>
            </a:endParaRPr>
          </a:p>
          <a:p>
            <a:pPr algn="ctr"/>
            <a:r>
              <a:rPr lang="en-US" dirty="0">
                <a:latin typeface="+mj-lt"/>
              </a:rPr>
              <a:t>Participants will </a:t>
            </a:r>
            <a:r>
              <a:rPr lang="en-US" dirty="0">
                <a:latin typeface="+mj-lt"/>
              </a:rPr>
              <a:t>briefly report out on their developing </a:t>
            </a:r>
            <a:r>
              <a:rPr lang="en-US" dirty="0">
                <a:latin typeface="+mj-lt"/>
              </a:rPr>
              <a:t>activity and assessment. </a:t>
            </a:r>
            <a:endParaRPr lang="en-US" dirty="0">
              <a:latin typeface="+mj-lt"/>
            </a:endParaRPr>
          </a:p>
          <a:p>
            <a:pPr algn="ctr"/>
            <a:endParaRPr lang="en-US" dirty="0">
              <a:latin typeface="+mj-lt"/>
              <a:ea typeface="MS Mincho" panose="02020609040205080304" pitchFamily="49" charset="-128"/>
              <a:cs typeface="Times New Roman" panose="02020603050405020304" pitchFamily="18" charset="0"/>
            </a:endParaRPr>
          </a:p>
          <a:p>
            <a:pPr algn="ctr"/>
            <a:r>
              <a:rPr lang="en-US" dirty="0">
                <a:latin typeface="+mj-lt"/>
                <a:ea typeface="MS Mincho" panose="02020609040205080304" pitchFamily="49" charset="-128"/>
                <a:cs typeface="Times New Roman" panose="02020603050405020304" pitchFamily="18" charset="0"/>
              </a:rPr>
              <a:t>Discussion and </a:t>
            </a:r>
            <a:r>
              <a:rPr lang="en-US" dirty="0" smtClean="0">
                <a:latin typeface="+mj-lt"/>
                <a:ea typeface="MS Mincho" panose="02020609040205080304" pitchFamily="49" charset="-128"/>
                <a:cs typeface="Times New Roman" panose="02020603050405020304" pitchFamily="18" charset="0"/>
              </a:rPr>
              <a:t>ideas </a:t>
            </a:r>
            <a:r>
              <a:rPr lang="en-US" dirty="0">
                <a:latin typeface="+mj-lt"/>
                <a:ea typeface="MS Mincho" panose="02020609040205080304" pitchFamily="49" charset="-128"/>
                <a:cs typeface="Times New Roman" panose="02020603050405020304" pitchFamily="18" charset="0"/>
              </a:rPr>
              <a:t>from the g</a:t>
            </a:r>
            <a:r>
              <a:rPr lang="en-US" dirty="0" smtClean="0">
                <a:latin typeface="+mj-lt"/>
                <a:ea typeface="MS Mincho" panose="02020609040205080304" pitchFamily="49" charset="-128"/>
                <a:cs typeface="Times New Roman" panose="02020603050405020304" pitchFamily="18" charset="0"/>
              </a:rPr>
              <a:t>roup</a:t>
            </a:r>
            <a:endParaRPr lang="en-US" dirty="0">
              <a:latin typeface="+mj-l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3736308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06922"/>
            <a:ext cx="9143999" cy="2831544"/>
          </a:xfrm>
          <a:prstGeom prst="rect">
            <a:avLst/>
          </a:prstGeom>
          <a:noFill/>
        </p:spPr>
        <p:txBody>
          <a:bodyPr wrap="square" rtlCol="0">
            <a:spAutoFit/>
          </a:bodyPr>
          <a:lstStyle/>
          <a:p>
            <a:endParaRPr lang="en-US" sz="3000" dirty="0"/>
          </a:p>
          <a:p>
            <a:pPr algn="ctr"/>
            <a:r>
              <a:rPr lang="en-US" sz="2500" b="1" dirty="0" smtClean="0"/>
              <a:t>Workshop </a:t>
            </a:r>
            <a:r>
              <a:rPr lang="en-US" sz="2500" b="1" dirty="0"/>
              <a:t>III </a:t>
            </a:r>
            <a:endParaRPr lang="en-US" sz="2500" b="1" dirty="0"/>
          </a:p>
          <a:p>
            <a:endParaRPr lang="en-US" sz="1500" dirty="0"/>
          </a:p>
          <a:p>
            <a:pPr algn="ctr"/>
            <a:r>
              <a:rPr lang="en-US" dirty="0">
                <a:latin typeface="+mj-lt"/>
              </a:rPr>
              <a:t>3.15-4.15pm:</a:t>
            </a:r>
          </a:p>
          <a:p>
            <a:pPr algn="ctr"/>
            <a:r>
              <a:rPr lang="en-US" dirty="0">
                <a:latin typeface="+mj-lt"/>
              </a:rPr>
              <a:t>Groups present </a:t>
            </a:r>
            <a:r>
              <a:rPr lang="en-US" dirty="0">
                <a:latin typeface="+mj-lt"/>
              </a:rPr>
              <a:t>their </a:t>
            </a:r>
            <a:r>
              <a:rPr lang="en-US" dirty="0">
                <a:latin typeface="+mj-lt"/>
              </a:rPr>
              <a:t>final activities </a:t>
            </a:r>
            <a:r>
              <a:rPr lang="en-US" dirty="0">
                <a:latin typeface="+mj-lt"/>
              </a:rPr>
              <a:t>to the group for discussion. </a:t>
            </a:r>
            <a:endParaRPr lang="en-US" dirty="0">
              <a:latin typeface="+mj-lt"/>
            </a:endParaRPr>
          </a:p>
          <a:p>
            <a:pPr algn="ctr"/>
            <a:endParaRPr lang="en-US" dirty="0">
              <a:latin typeface="+mj-lt"/>
            </a:endParaRPr>
          </a:p>
          <a:p>
            <a:pPr algn="ctr"/>
            <a:r>
              <a:rPr lang="en-US" dirty="0">
                <a:latin typeface="+mj-lt"/>
              </a:rPr>
              <a:t>4.15-5.30pm:</a:t>
            </a:r>
            <a:endParaRPr lang="en-US" dirty="0">
              <a:latin typeface="+mj-lt"/>
            </a:endParaRPr>
          </a:p>
          <a:p>
            <a:pPr algn="ctr"/>
            <a:r>
              <a:rPr lang="en-US" dirty="0">
                <a:latin typeface="+mj-lt"/>
              </a:rPr>
              <a:t>Time </a:t>
            </a:r>
            <a:r>
              <a:rPr lang="en-US" dirty="0">
                <a:latin typeface="+mj-lt"/>
              </a:rPr>
              <a:t>to </a:t>
            </a:r>
            <a:r>
              <a:rPr lang="en-US">
                <a:latin typeface="+mj-lt"/>
              </a:rPr>
              <a:t>refine </a:t>
            </a:r>
            <a:r>
              <a:rPr lang="en-US" smtClean="0">
                <a:latin typeface="+mj-lt"/>
              </a:rPr>
              <a:t>work, </a:t>
            </a:r>
            <a:r>
              <a:rPr lang="en-US" dirty="0">
                <a:latin typeface="+mj-lt"/>
              </a:rPr>
              <a:t>and </a:t>
            </a:r>
            <a:r>
              <a:rPr lang="en-US" dirty="0">
                <a:latin typeface="+mj-lt"/>
              </a:rPr>
              <a:t>using the provided template, </a:t>
            </a:r>
            <a:endParaRPr lang="en-US" dirty="0" smtClean="0">
              <a:latin typeface="+mj-lt"/>
            </a:endParaRPr>
          </a:p>
          <a:p>
            <a:pPr algn="ctr"/>
            <a:r>
              <a:rPr lang="en-US" dirty="0" smtClean="0">
                <a:latin typeface="+mj-lt"/>
              </a:rPr>
              <a:t>electronically </a:t>
            </a:r>
            <a:r>
              <a:rPr lang="en-US" dirty="0">
                <a:latin typeface="+mj-lt"/>
              </a:rPr>
              <a:t>submit </a:t>
            </a:r>
            <a:r>
              <a:rPr lang="en-US" dirty="0" smtClean="0">
                <a:latin typeface="+mj-lt"/>
              </a:rPr>
              <a:t>it </a:t>
            </a:r>
            <a:r>
              <a:rPr lang="en-US" dirty="0">
                <a:latin typeface="+mj-lt"/>
              </a:rPr>
              <a:t>to </a:t>
            </a:r>
            <a:r>
              <a:rPr lang="en-US" dirty="0" smtClean="0">
                <a:latin typeface="+mj-lt"/>
              </a:rPr>
              <a:t>the </a:t>
            </a:r>
            <a:r>
              <a:rPr lang="en-US" dirty="0">
                <a:latin typeface="+mj-lt"/>
              </a:rPr>
              <a:t>ASBMB for later use in the project. </a:t>
            </a:r>
          </a:p>
        </p:txBody>
      </p:sp>
    </p:spTree>
    <p:extLst>
      <p:ext uri="{BB962C8B-B14F-4D97-AF65-F5344CB8AC3E}">
        <p14:creationId xmlns:p14="http://schemas.microsoft.com/office/powerpoint/2010/main" val="2548156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623145" y="1641987"/>
            <a:ext cx="5897699" cy="3945129"/>
          </a:xfrm>
          <a:prstGeom prst="rect">
            <a:avLst/>
          </a:prstGeom>
          <a:noFill/>
          <a:ln>
            <a:solidFill>
              <a:schemeClr val="tx1"/>
            </a:solidFill>
          </a:ln>
        </p:spPr>
      </p:pic>
      <p:sp>
        <p:nvSpPr>
          <p:cNvPr id="3" name="TextBox 2"/>
          <p:cNvSpPr txBox="1"/>
          <p:nvPr/>
        </p:nvSpPr>
        <p:spPr>
          <a:xfrm>
            <a:off x="-4" y="222115"/>
            <a:ext cx="9143999" cy="1169551"/>
          </a:xfrm>
          <a:prstGeom prst="rect">
            <a:avLst/>
          </a:prstGeom>
          <a:noFill/>
        </p:spPr>
        <p:txBody>
          <a:bodyPr wrap="square" rtlCol="0">
            <a:spAutoFit/>
          </a:bodyPr>
          <a:lstStyle/>
          <a:p>
            <a:pPr algn="ctr"/>
            <a:r>
              <a:rPr lang="en-US" sz="3500" dirty="0">
                <a:latin typeface="+mj-lt"/>
              </a:rPr>
              <a:t>735 faculty from 475 </a:t>
            </a:r>
            <a:r>
              <a:rPr lang="en-US" sz="3500" dirty="0">
                <a:latin typeface="+mj-lt"/>
              </a:rPr>
              <a:t>institutions </a:t>
            </a:r>
            <a:r>
              <a:rPr lang="en-US" sz="3500" dirty="0">
                <a:latin typeface="+mj-lt"/>
              </a:rPr>
              <a:t>have been </a:t>
            </a:r>
            <a:endParaRPr lang="en-US" sz="3500" dirty="0">
              <a:latin typeface="+mj-lt"/>
            </a:endParaRPr>
          </a:p>
          <a:p>
            <a:pPr algn="ctr"/>
            <a:r>
              <a:rPr lang="en-US" sz="3500" dirty="0">
                <a:latin typeface="+mj-lt"/>
              </a:rPr>
              <a:t>involved in </a:t>
            </a:r>
            <a:r>
              <a:rPr lang="en-US" sz="3500" dirty="0">
                <a:latin typeface="+mj-lt"/>
              </a:rPr>
              <a:t>the activities of the network to date</a:t>
            </a:r>
          </a:p>
        </p:txBody>
      </p:sp>
    </p:spTree>
    <p:extLst>
      <p:ext uri="{BB962C8B-B14F-4D97-AF65-F5344CB8AC3E}">
        <p14:creationId xmlns:p14="http://schemas.microsoft.com/office/powerpoint/2010/main" val="2299708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49920" y="1771650"/>
            <a:ext cx="3971141" cy="3754340"/>
          </a:xfrm>
          <a:prstGeom prst="rect">
            <a:avLst/>
          </a:prstGeom>
          <a:ln>
            <a:solidFill>
              <a:schemeClr val="tx1"/>
            </a:solidFill>
          </a:ln>
        </p:spPr>
      </p:pic>
      <p:sp>
        <p:nvSpPr>
          <p:cNvPr id="2" name="TextBox 1"/>
          <p:cNvSpPr txBox="1"/>
          <p:nvPr/>
        </p:nvSpPr>
        <p:spPr>
          <a:xfrm>
            <a:off x="0" y="266267"/>
            <a:ext cx="9144000" cy="1169551"/>
          </a:xfrm>
          <a:prstGeom prst="rect">
            <a:avLst/>
          </a:prstGeom>
          <a:noFill/>
        </p:spPr>
        <p:txBody>
          <a:bodyPr wrap="square" rtlCol="0">
            <a:spAutoFit/>
          </a:bodyPr>
          <a:lstStyle/>
          <a:p>
            <a:pPr algn="ctr"/>
            <a:r>
              <a:rPr lang="en-US" sz="3500" dirty="0">
                <a:latin typeface="+mj-lt"/>
              </a:rPr>
              <a:t>Flash poll results from 2015 </a:t>
            </a:r>
            <a:endParaRPr lang="en-US" sz="3500" dirty="0" smtClean="0">
              <a:latin typeface="+mj-lt"/>
            </a:endParaRPr>
          </a:p>
          <a:p>
            <a:pPr algn="ctr"/>
            <a:r>
              <a:rPr lang="en-US" sz="3500" dirty="0" smtClean="0">
                <a:latin typeface="+mj-lt"/>
              </a:rPr>
              <a:t>of </a:t>
            </a:r>
            <a:r>
              <a:rPr lang="en-US" sz="3500" dirty="0">
                <a:latin typeface="+mj-lt"/>
              </a:rPr>
              <a:t>workshop participants to date</a:t>
            </a:r>
            <a:endParaRPr lang="en-US" sz="3500" dirty="0">
              <a:latin typeface="+mj-lt"/>
            </a:endParaRPr>
          </a:p>
        </p:txBody>
      </p:sp>
    </p:spTree>
    <p:extLst>
      <p:ext uri="{BB962C8B-B14F-4D97-AF65-F5344CB8AC3E}">
        <p14:creationId xmlns:p14="http://schemas.microsoft.com/office/powerpoint/2010/main" val="984255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1814051" y="1868131"/>
            <a:ext cx="5714160" cy="3639517"/>
          </a:xfrm>
          <a:prstGeom prst="rect">
            <a:avLst/>
          </a:prstGeom>
        </p:spPr>
      </p:pic>
      <p:sp>
        <p:nvSpPr>
          <p:cNvPr id="3" name="TextBox 2"/>
          <p:cNvSpPr txBox="1"/>
          <p:nvPr/>
        </p:nvSpPr>
        <p:spPr>
          <a:xfrm>
            <a:off x="2454" y="435395"/>
            <a:ext cx="9144000" cy="1169551"/>
          </a:xfrm>
          <a:prstGeom prst="rect">
            <a:avLst/>
          </a:prstGeom>
          <a:noFill/>
        </p:spPr>
        <p:txBody>
          <a:bodyPr wrap="square" rtlCol="0">
            <a:spAutoFit/>
          </a:bodyPr>
          <a:lstStyle/>
          <a:p>
            <a:pPr algn="ctr"/>
            <a:r>
              <a:rPr lang="en-US" sz="3500" dirty="0">
                <a:latin typeface="+mj-lt"/>
              </a:rPr>
              <a:t>Integration of foundational concepts &amp; skills </a:t>
            </a:r>
          </a:p>
          <a:p>
            <a:pPr algn="ctr"/>
            <a:r>
              <a:rPr lang="en-US" sz="3500" dirty="0">
                <a:latin typeface="+mj-lt"/>
              </a:rPr>
              <a:t>with the ASBMB accreditation program</a:t>
            </a:r>
            <a:endParaRPr lang="en-US" sz="3500" dirty="0">
              <a:latin typeface="+mj-lt"/>
            </a:endParaRPr>
          </a:p>
        </p:txBody>
      </p:sp>
    </p:spTree>
    <p:extLst>
      <p:ext uri="{BB962C8B-B14F-4D97-AF65-F5344CB8AC3E}">
        <p14:creationId xmlns:p14="http://schemas.microsoft.com/office/powerpoint/2010/main" val="3679548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6755"/>
            <a:ext cx="9143999" cy="784830"/>
          </a:xfrm>
          <a:prstGeom prst="rect">
            <a:avLst/>
          </a:prstGeom>
          <a:noFill/>
        </p:spPr>
        <p:txBody>
          <a:bodyPr wrap="square" rtlCol="0">
            <a:spAutoFit/>
          </a:bodyPr>
          <a:lstStyle/>
          <a:p>
            <a:pPr algn="ctr"/>
            <a:r>
              <a:rPr lang="en-US" sz="4500" dirty="0">
                <a:latin typeface="+mj-lt"/>
              </a:rPr>
              <a:t>Overview of workshops to date</a:t>
            </a:r>
            <a:endParaRPr lang="en-US" sz="4500" dirty="0">
              <a:latin typeface="+mj-lt"/>
            </a:endParaRPr>
          </a:p>
        </p:txBody>
      </p:sp>
      <p:sp>
        <p:nvSpPr>
          <p:cNvPr id="3" name="TextBox 2"/>
          <p:cNvSpPr txBox="1"/>
          <p:nvPr/>
        </p:nvSpPr>
        <p:spPr>
          <a:xfrm>
            <a:off x="356155" y="1668412"/>
            <a:ext cx="8561703" cy="2331407"/>
          </a:xfrm>
          <a:prstGeom prst="rect">
            <a:avLst/>
          </a:prstGeom>
          <a:noFill/>
        </p:spPr>
        <p:txBody>
          <a:bodyPr wrap="square" rtlCol="0">
            <a:spAutoFit/>
          </a:bodyPr>
          <a:lstStyle/>
          <a:p>
            <a:pPr marL="214313" indent="-214313">
              <a:buClr>
                <a:srgbClr val="00CC00"/>
              </a:buClr>
              <a:buFont typeface="Wingdings" panose="05000000000000000000" pitchFamily="2" charset="2"/>
              <a:buChar char="Ø"/>
            </a:pPr>
            <a:r>
              <a:rPr lang="en-US" sz="2200" dirty="0">
                <a:latin typeface="+mj-lt"/>
              </a:rPr>
              <a:t>Focus on scientific teaching: backward design</a:t>
            </a:r>
          </a:p>
          <a:p>
            <a:pPr marL="214313" indent="-214313">
              <a:buClr>
                <a:srgbClr val="00CC00"/>
              </a:buClr>
              <a:buFont typeface="Wingdings" panose="05000000000000000000" pitchFamily="2" charset="2"/>
              <a:buChar char="Ø"/>
            </a:pPr>
            <a:endParaRPr lang="en-US" sz="2200" dirty="0">
              <a:latin typeface="+mj-lt"/>
            </a:endParaRPr>
          </a:p>
          <a:p>
            <a:pPr marL="214313" indent="-214313">
              <a:buClr>
                <a:srgbClr val="00CC00"/>
              </a:buClr>
              <a:buFont typeface="Wingdings" panose="05000000000000000000" pitchFamily="2" charset="2"/>
              <a:buChar char="Ø"/>
            </a:pPr>
            <a:r>
              <a:rPr lang="en-US" sz="2200" dirty="0">
                <a:latin typeface="+mj-lt"/>
              </a:rPr>
              <a:t>Focus on foundational concepts</a:t>
            </a:r>
          </a:p>
          <a:p>
            <a:pPr marL="214313" indent="-214313">
              <a:buClr>
                <a:srgbClr val="00CC00"/>
              </a:buClr>
              <a:buFont typeface="Wingdings" panose="05000000000000000000" pitchFamily="2" charset="2"/>
              <a:buChar char="Ø"/>
            </a:pPr>
            <a:endParaRPr lang="en-US" sz="2200" dirty="0">
              <a:latin typeface="+mj-lt"/>
            </a:endParaRPr>
          </a:p>
          <a:p>
            <a:pPr marL="214313" indent="-214313">
              <a:buClr>
                <a:srgbClr val="00CC00"/>
              </a:buClr>
              <a:buFont typeface="Wingdings" panose="05000000000000000000" pitchFamily="2" charset="2"/>
              <a:buChar char="Ø"/>
            </a:pPr>
            <a:r>
              <a:rPr lang="en-US" sz="2200" dirty="0">
                <a:latin typeface="+mj-lt"/>
              </a:rPr>
              <a:t>Creation of alignment tables &amp; teaching materials</a:t>
            </a:r>
          </a:p>
          <a:p>
            <a:pPr marL="1243013" lvl="3" indent="-214313">
              <a:buClr>
                <a:srgbClr val="00CC00"/>
              </a:buClr>
              <a:buFont typeface="Wingdings" panose="05000000000000000000" pitchFamily="2" charset="2"/>
              <a:buChar char="Ø"/>
            </a:pPr>
            <a:r>
              <a:rPr lang="en-US" sz="2200" dirty="0">
                <a:latin typeface="+mj-lt"/>
              </a:rPr>
              <a:t>Submission to </a:t>
            </a:r>
            <a:r>
              <a:rPr lang="en-US" sz="2200" dirty="0" err="1">
                <a:latin typeface="+mj-lt"/>
              </a:rPr>
              <a:t>CourseSource</a:t>
            </a:r>
            <a:r>
              <a:rPr lang="en-US" sz="2200" dirty="0">
                <a:latin typeface="+mj-lt"/>
              </a:rPr>
              <a:t> </a:t>
            </a:r>
            <a:r>
              <a:rPr lang="en-US" sz="2200" dirty="0" smtClean="0">
                <a:latin typeface="+mj-lt"/>
              </a:rPr>
              <a:t>biochemistry </a:t>
            </a:r>
            <a:r>
              <a:rPr lang="en-US" sz="2200" dirty="0">
                <a:latin typeface="+mj-lt"/>
              </a:rPr>
              <a:t>&amp; </a:t>
            </a:r>
            <a:r>
              <a:rPr lang="en-US" sz="2200" dirty="0" smtClean="0">
                <a:latin typeface="+mj-lt"/>
              </a:rPr>
              <a:t>molecular biology</a:t>
            </a:r>
            <a:endParaRPr lang="en-US" sz="2200" dirty="0">
              <a:latin typeface="+mj-lt"/>
            </a:endParaRPr>
          </a:p>
          <a:p>
            <a:endParaRPr lang="en-US" sz="1350" dirty="0"/>
          </a:p>
        </p:txBody>
      </p:sp>
    </p:spTree>
    <p:extLst>
      <p:ext uri="{BB962C8B-B14F-4D97-AF65-F5344CB8AC3E}">
        <p14:creationId xmlns:p14="http://schemas.microsoft.com/office/powerpoint/2010/main" val="497673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0103" y="1756901"/>
            <a:ext cx="8490154" cy="3554819"/>
          </a:xfrm>
          <a:prstGeom prst="rect">
            <a:avLst/>
          </a:prstGeom>
          <a:noFill/>
        </p:spPr>
        <p:txBody>
          <a:bodyPr wrap="square" rtlCol="0">
            <a:spAutoFit/>
          </a:bodyPr>
          <a:lstStyle/>
          <a:p>
            <a:r>
              <a:rPr lang="en-US" sz="2500" dirty="0" smtClean="0">
                <a:latin typeface="+mj-lt"/>
              </a:rPr>
              <a:t>Energy </a:t>
            </a:r>
            <a:r>
              <a:rPr lang="en-US" sz="2500" dirty="0">
                <a:latin typeface="+mj-lt"/>
              </a:rPr>
              <a:t>&amp; </a:t>
            </a:r>
            <a:r>
              <a:rPr lang="en-US" sz="2500" dirty="0" smtClean="0">
                <a:latin typeface="+mj-lt"/>
              </a:rPr>
              <a:t>matter </a:t>
            </a:r>
            <a:r>
              <a:rPr lang="en-US" sz="2500" dirty="0">
                <a:latin typeface="+mj-lt"/>
              </a:rPr>
              <a:t>t</a:t>
            </a:r>
            <a:r>
              <a:rPr lang="en-US" sz="2500" dirty="0" smtClean="0">
                <a:latin typeface="+mj-lt"/>
              </a:rPr>
              <a:t>ransformation-20</a:t>
            </a:r>
            <a:r>
              <a:rPr lang="en-US" sz="2500" dirty="0">
                <a:latin typeface="+mj-lt"/>
              </a:rPr>
              <a:t>%</a:t>
            </a:r>
          </a:p>
          <a:p>
            <a:pPr lvl="0"/>
            <a:endParaRPr lang="en-US" sz="2500" dirty="0">
              <a:latin typeface="+mj-lt"/>
            </a:endParaRPr>
          </a:p>
          <a:p>
            <a:r>
              <a:rPr lang="en-US" sz="2500" dirty="0">
                <a:latin typeface="+mj-lt"/>
              </a:rPr>
              <a:t>Biological </a:t>
            </a:r>
            <a:r>
              <a:rPr lang="en-US" sz="2500" dirty="0">
                <a:latin typeface="+mj-lt"/>
              </a:rPr>
              <a:t>i</a:t>
            </a:r>
            <a:r>
              <a:rPr lang="en-US" sz="2500" dirty="0" smtClean="0">
                <a:latin typeface="+mj-lt"/>
              </a:rPr>
              <a:t>nformation-24</a:t>
            </a:r>
            <a:r>
              <a:rPr lang="en-US" sz="2500" dirty="0">
                <a:latin typeface="+mj-lt"/>
              </a:rPr>
              <a:t>%</a:t>
            </a:r>
          </a:p>
          <a:p>
            <a:pPr lvl="0"/>
            <a:endParaRPr lang="en-US" sz="2500" dirty="0">
              <a:latin typeface="+mj-lt"/>
            </a:endParaRPr>
          </a:p>
          <a:p>
            <a:r>
              <a:rPr lang="en-US" sz="2500" dirty="0">
                <a:latin typeface="+mj-lt"/>
              </a:rPr>
              <a:t>Structure </a:t>
            </a:r>
            <a:r>
              <a:rPr lang="en-US" sz="2500" dirty="0">
                <a:latin typeface="+mj-lt"/>
              </a:rPr>
              <a:t>&amp; </a:t>
            </a:r>
            <a:r>
              <a:rPr lang="en-US" sz="2500" dirty="0" smtClean="0">
                <a:latin typeface="+mj-lt"/>
              </a:rPr>
              <a:t>function-30</a:t>
            </a:r>
            <a:r>
              <a:rPr lang="en-US" sz="2500" dirty="0">
                <a:latin typeface="+mj-lt"/>
              </a:rPr>
              <a:t>%</a:t>
            </a:r>
          </a:p>
          <a:p>
            <a:endParaRPr lang="en-US" sz="2500" dirty="0">
              <a:latin typeface="+mj-lt"/>
            </a:endParaRPr>
          </a:p>
          <a:p>
            <a:r>
              <a:rPr lang="en-US" sz="2500" dirty="0">
                <a:latin typeface="+mj-lt"/>
              </a:rPr>
              <a:t>Evolution- </a:t>
            </a:r>
            <a:r>
              <a:rPr lang="en-US" sz="2500" dirty="0">
                <a:latin typeface="+mj-lt"/>
              </a:rPr>
              <a:t>36%</a:t>
            </a:r>
          </a:p>
          <a:p>
            <a:pPr lvl="0"/>
            <a:endParaRPr lang="en-US" sz="2500" dirty="0">
              <a:latin typeface="+mj-lt"/>
            </a:endParaRPr>
          </a:p>
          <a:p>
            <a:r>
              <a:rPr lang="en-US" sz="2500" dirty="0">
                <a:latin typeface="+mj-lt"/>
              </a:rPr>
              <a:t>Homeostasis-22</a:t>
            </a:r>
            <a:r>
              <a:rPr lang="en-US" sz="2500" dirty="0">
                <a:latin typeface="+mj-lt"/>
              </a:rPr>
              <a:t>%</a:t>
            </a:r>
            <a:endParaRPr lang="en-US" sz="2500" dirty="0">
              <a:latin typeface="+mj-lt"/>
            </a:endParaRPr>
          </a:p>
        </p:txBody>
      </p:sp>
      <p:sp>
        <p:nvSpPr>
          <p:cNvPr id="3" name="Rectangle 2"/>
          <p:cNvSpPr/>
          <p:nvPr/>
        </p:nvSpPr>
        <p:spPr>
          <a:xfrm>
            <a:off x="25170" y="348111"/>
            <a:ext cx="9118830" cy="1061829"/>
          </a:xfrm>
          <a:prstGeom prst="rect">
            <a:avLst/>
          </a:prstGeom>
        </p:spPr>
        <p:txBody>
          <a:bodyPr wrap="square">
            <a:spAutoFit/>
          </a:bodyPr>
          <a:lstStyle/>
          <a:p>
            <a:pPr algn="ctr"/>
            <a:r>
              <a:rPr lang="en-US" sz="4500" b="1" dirty="0">
                <a:latin typeface="+mj-lt"/>
              </a:rPr>
              <a:t>Foundational Concepts</a:t>
            </a:r>
          </a:p>
          <a:p>
            <a:pPr algn="ctr"/>
            <a:r>
              <a:rPr lang="en-US" dirty="0">
                <a:latin typeface="+mj-lt"/>
              </a:rPr>
              <a:t>(Identified in pre-workshop surveys as areas of interest by participants)</a:t>
            </a:r>
            <a:endParaRPr lang="en-US" dirty="0">
              <a:latin typeface="+mj-lt"/>
            </a:endParaRPr>
          </a:p>
        </p:txBody>
      </p:sp>
    </p:spTree>
    <p:extLst>
      <p:ext uri="{BB962C8B-B14F-4D97-AF65-F5344CB8AC3E}">
        <p14:creationId xmlns:p14="http://schemas.microsoft.com/office/powerpoint/2010/main" val="12851981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794" y="1305630"/>
            <a:ext cx="8750411" cy="4732065"/>
          </a:xfrm>
          <a:prstGeom prst="rect">
            <a:avLst/>
          </a:prstGeom>
          <a:noFill/>
        </p:spPr>
        <p:txBody>
          <a:bodyPr wrap="square" rtlCol="0">
            <a:spAutoFit/>
          </a:bodyPr>
          <a:lstStyle/>
          <a:p>
            <a:pPr lvl="0"/>
            <a:r>
              <a:rPr lang="en-US" b="1" dirty="0" smtClean="0">
                <a:solidFill>
                  <a:srgbClr val="00B050"/>
                </a:solidFill>
                <a:latin typeface="+mj-lt"/>
              </a:rPr>
              <a:t>• Given </a:t>
            </a:r>
            <a:r>
              <a:rPr lang="en-US" b="1" dirty="0">
                <a:solidFill>
                  <a:srgbClr val="00B050"/>
                </a:solidFill>
                <a:latin typeface="+mj-lt"/>
              </a:rPr>
              <a:t>an experimental observation, students should be able to develop a testable and falsifiable hypothesis</a:t>
            </a:r>
            <a:r>
              <a:rPr lang="en-US" b="1" dirty="0">
                <a:solidFill>
                  <a:srgbClr val="00B050"/>
                </a:solidFill>
                <a:latin typeface="+mj-lt"/>
              </a:rPr>
              <a:t>.</a:t>
            </a:r>
            <a:endParaRPr lang="en-US" b="1" dirty="0">
              <a:latin typeface="+mj-lt"/>
            </a:endParaRPr>
          </a:p>
          <a:p>
            <a:pPr lvl="0"/>
            <a:r>
              <a:rPr lang="en-US" b="1" dirty="0" smtClean="0">
                <a:solidFill>
                  <a:srgbClr val="FFC000"/>
                </a:solidFill>
                <a:latin typeface="+mj-lt"/>
              </a:rPr>
              <a:t>• Given </a:t>
            </a:r>
            <a:r>
              <a:rPr lang="en-US" b="1" dirty="0">
                <a:solidFill>
                  <a:srgbClr val="FFC000"/>
                </a:solidFill>
                <a:latin typeface="+mj-lt"/>
              </a:rPr>
              <a:t>a hypothesis, students should be able to identify the appropriate experimental observations to be measured, as well as appropriate control variables</a:t>
            </a:r>
            <a:r>
              <a:rPr lang="en-US" b="1" dirty="0">
                <a:solidFill>
                  <a:srgbClr val="FFC000"/>
                </a:solidFill>
                <a:latin typeface="+mj-lt"/>
              </a:rPr>
              <a:t>.</a:t>
            </a:r>
            <a:endParaRPr lang="en-US" dirty="0">
              <a:latin typeface="+mj-lt"/>
            </a:endParaRPr>
          </a:p>
          <a:p>
            <a:pPr lvl="0"/>
            <a:r>
              <a:rPr lang="en-US" dirty="0" smtClean="0">
                <a:latin typeface="+mj-lt"/>
              </a:rPr>
              <a:t>• Students </a:t>
            </a:r>
            <a:r>
              <a:rPr lang="en-US" dirty="0">
                <a:latin typeface="+mj-lt"/>
              </a:rPr>
              <a:t>should be able to use appropriate equations to analyze experimental data and calculate parameter estimates.</a:t>
            </a:r>
          </a:p>
          <a:p>
            <a:pPr lvl="0"/>
            <a:r>
              <a:rPr lang="en-US" dirty="0"/>
              <a:t>• </a:t>
            </a:r>
            <a:r>
              <a:rPr lang="en-US" dirty="0" smtClean="0">
                <a:latin typeface="+mj-lt"/>
              </a:rPr>
              <a:t>Students </a:t>
            </a:r>
            <a:r>
              <a:rPr lang="en-US" dirty="0">
                <a:latin typeface="+mj-lt"/>
              </a:rPr>
              <a:t>should be able to apply equations and models to predict outcomes of experiments.</a:t>
            </a:r>
          </a:p>
          <a:p>
            <a:pPr lvl="0"/>
            <a:r>
              <a:rPr lang="en-US" dirty="0"/>
              <a:t>• </a:t>
            </a:r>
            <a:r>
              <a:rPr lang="en-US" dirty="0" smtClean="0">
                <a:latin typeface="+mj-lt"/>
              </a:rPr>
              <a:t>Students </a:t>
            </a:r>
            <a:r>
              <a:rPr lang="en-US" dirty="0">
                <a:latin typeface="+mj-lt"/>
              </a:rPr>
              <a:t>should be able to find and use the primary literature.</a:t>
            </a:r>
          </a:p>
          <a:p>
            <a:pPr lvl="0"/>
            <a:r>
              <a:rPr lang="en-US" dirty="0"/>
              <a:t>• </a:t>
            </a:r>
            <a:r>
              <a:rPr lang="en-US" dirty="0" smtClean="0">
                <a:latin typeface="+mj-lt"/>
              </a:rPr>
              <a:t>Students </a:t>
            </a:r>
            <a:r>
              <a:rPr lang="en-US" dirty="0">
                <a:latin typeface="+mj-lt"/>
              </a:rPr>
              <a:t>should be able to use databases and bioinformatics tools.</a:t>
            </a:r>
          </a:p>
          <a:p>
            <a:pPr lvl="0"/>
            <a:r>
              <a:rPr lang="en-US" dirty="0"/>
              <a:t>• </a:t>
            </a:r>
            <a:r>
              <a:rPr lang="en-US" dirty="0" smtClean="0">
                <a:latin typeface="+mj-lt"/>
              </a:rPr>
              <a:t>Students </a:t>
            </a:r>
            <a:r>
              <a:rPr lang="en-US" dirty="0">
                <a:latin typeface="+mj-lt"/>
              </a:rPr>
              <a:t>should be able to use visual and verbal tools to explain concepts and data.</a:t>
            </a:r>
          </a:p>
          <a:p>
            <a:pPr lvl="0"/>
            <a:r>
              <a:rPr lang="en-US" b="1" dirty="0" smtClean="0">
                <a:solidFill>
                  <a:srgbClr val="00B0F0"/>
                </a:solidFill>
                <a:latin typeface="+mj-lt"/>
              </a:rPr>
              <a:t>• Students </a:t>
            </a:r>
            <a:r>
              <a:rPr lang="en-US" b="1" dirty="0">
                <a:solidFill>
                  <a:srgbClr val="00B0F0"/>
                </a:solidFill>
                <a:latin typeface="+mj-lt"/>
              </a:rPr>
              <a:t>should be able to translate science into everyday examples.</a:t>
            </a:r>
          </a:p>
          <a:p>
            <a:pPr lvl="0"/>
            <a:r>
              <a:rPr lang="en-US" dirty="0"/>
              <a:t>• </a:t>
            </a:r>
            <a:r>
              <a:rPr lang="en-US" dirty="0" smtClean="0">
                <a:latin typeface="+mj-lt"/>
              </a:rPr>
              <a:t>Given </a:t>
            </a:r>
            <a:r>
              <a:rPr lang="en-US" dirty="0">
                <a:latin typeface="+mj-lt"/>
              </a:rPr>
              <a:t>a case study, students should be able to identify and evaluate both scientific and societal ethical aspects.</a:t>
            </a:r>
          </a:p>
          <a:p>
            <a:pPr lvl="0"/>
            <a:r>
              <a:rPr lang="en-US" b="1" dirty="0" smtClean="0">
                <a:solidFill>
                  <a:srgbClr val="FF0000"/>
                </a:solidFill>
                <a:latin typeface="+mj-lt"/>
              </a:rPr>
              <a:t>• Students </a:t>
            </a:r>
            <a:r>
              <a:rPr lang="en-US" b="1" dirty="0">
                <a:solidFill>
                  <a:srgbClr val="FF0000"/>
                </a:solidFill>
                <a:latin typeface="+mj-lt"/>
              </a:rPr>
              <a:t>should be able to discuss cross-disciplinary concepts such as modularity, energy, etc.</a:t>
            </a:r>
          </a:p>
          <a:p>
            <a:endParaRPr lang="en-US" sz="1350" dirty="0"/>
          </a:p>
        </p:txBody>
      </p:sp>
      <p:sp>
        <p:nvSpPr>
          <p:cNvPr id="3" name="Rectangle 2"/>
          <p:cNvSpPr/>
          <p:nvPr/>
        </p:nvSpPr>
        <p:spPr>
          <a:xfrm>
            <a:off x="-1" y="333989"/>
            <a:ext cx="9144000" cy="784830"/>
          </a:xfrm>
          <a:prstGeom prst="rect">
            <a:avLst/>
          </a:prstGeom>
        </p:spPr>
        <p:txBody>
          <a:bodyPr wrap="square">
            <a:spAutoFit/>
          </a:bodyPr>
          <a:lstStyle/>
          <a:p>
            <a:pPr algn="ctr"/>
            <a:r>
              <a:rPr lang="en-US" sz="4500" b="1" dirty="0">
                <a:latin typeface="+mj-lt"/>
              </a:rPr>
              <a:t>Foundational skills - top responses</a:t>
            </a:r>
            <a:endParaRPr lang="en-US" sz="4500" b="1" dirty="0">
              <a:latin typeface="+mj-lt"/>
            </a:endParaRPr>
          </a:p>
        </p:txBody>
      </p:sp>
    </p:spTree>
    <p:extLst>
      <p:ext uri="{BB962C8B-B14F-4D97-AF65-F5344CB8AC3E}">
        <p14:creationId xmlns:p14="http://schemas.microsoft.com/office/powerpoint/2010/main" val="4194088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146" y="1227141"/>
            <a:ext cx="8308731" cy="4770537"/>
          </a:xfrm>
          <a:prstGeom prst="rect">
            <a:avLst/>
          </a:prstGeom>
          <a:noFill/>
        </p:spPr>
        <p:txBody>
          <a:bodyPr wrap="square" rtlCol="0">
            <a:spAutoFit/>
          </a:bodyPr>
          <a:lstStyle/>
          <a:p>
            <a:pPr lvl="0"/>
            <a:r>
              <a:rPr lang="en-US" sz="1600" dirty="0" smtClean="0">
                <a:latin typeface="+mj-lt"/>
              </a:rPr>
              <a:t>• Students </a:t>
            </a:r>
            <a:r>
              <a:rPr lang="en-US" sz="1600" dirty="0">
                <a:latin typeface="+mj-lt"/>
              </a:rPr>
              <a:t>should be able to recall force laws and apply them in the context of molecular structure and molecular interactions.</a:t>
            </a:r>
          </a:p>
          <a:p>
            <a:pPr lvl="0"/>
            <a:r>
              <a:rPr lang="en-US" sz="1600" b="1" dirty="0" smtClean="0">
                <a:solidFill>
                  <a:srgbClr val="FF0000"/>
                </a:solidFill>
                <a:latin typeface="+mj-lt"/>
              </a:rPr>
              <a:t>• Students </a:t>
            </a:r>
            <a:r>
              <a:rPr lang="en-US" sz="1600" b="1" dirty="0">
                <a:solidFill>
                  <a:srgbClr val="FF0000"/>
                </a:solidFill>
                <a:latin typeface="+mj-lt"/>
              </a:rPr>
              <a:t>should be able to recall principles and theories regarding waves, light, optics, and imaging, and apply them in the context of biochemical investigations</a:t>
            </a:r>
            <a:r>
              <a:rPr lang="en-US" sz="1600" dirty="0">
                <a:latin typeface="+mj-lt"/>
              </a:rPr>
              <a:t>.</a:t>
            </a:r>
          </a:p>
          <a:p>
            <a:pPr lvl="0"/>
            <a:r>
              <a:rPr lang="en-US" sz="1600" b="1" dirty="0" smtClean="0">
                <a:solidFill>
                  <a:srgbClr val="00B050"/>
                </a:solidFill>
                <a:latin typeface="+mj-lt"/>
              </a:rPr>
              <a:t>• Students </a:t>
            </a:r>
            <a:r>
              <a:rPr lang="en-US" sz="1600" b="1" dirty="0">
                <a:solidFill>
                  <a:srgbClr val="00B050"/>
                </a:solidFill>
                <a:latin typeface="+mj-lt"/>
              </a:rPr>
              <a:t>should be able to recall concepts of energetics and order, and apply them in the context of biological macromolecules.</a:t>
            </a:r>
          </a:p>
          <a:p>
            <a:pPr lvl="0"/>
            <a:r>
              <a:rPr lang="en-US" sz="1600" b="1" dirty="0" smtClean="0">
                <a:solidFill>
                  <a:srgbClr val="00B0F0"/>
                </a:solidFill>
                <a:latin typeface="+mj-lt"/>
              </a:rPr>
              <a:t>• Students </a:t>
            </a:r>
            <a:r>
              <a:rPr lang="en-US" sz="1600" b="1" dirty="0">
                <a:solidFill>
                  <a:srgbClr val="00B0F0"/>
                </a:solidFill>
                <a:latin typeface="+mj-lt"/>
              </a:rPr>
              <a:t>should be able to recall concepts of thermodynamics, and apply them in the context of thermal processes at the molecular level.</a:t>
            </a:r>
          </a:p>
          <a:p>
            <a:pPr lvl="0"/>
            <a:r>
              <a:rPr lang="en-US" sz="1600" b="1" dirty="0" smtClean="0">
                <a:solidFill>
                  <a:srgbClr val="FFC000"/>
                </a:solidFill>
                <a:latin typeface="+mj-lt"/>
              </a:rPr>
              <a:t>• Students </a:t>
            </a:r>
            <a:r>
              <a:rPr lang="en-US" sz="1600" b="1" dirty="0">
                <a:solidFill>
                  <a:srgbClr val="FFC000"/>
                </a:solidFill>
                <a:latin typeface="+mj-lt"/>
              </a:rPr>
              <a:t>should be able to recall principles of chemical structure (i.e., covalent bonds, polarity, the hydrophobic effect, hydrogen bonds and other non-covalent interactions), and apply them in the context of the dynamic aspects of molecular structure.</a:t>
            </a:r>
          </a:p>
          <a:p>
            <a:pPr lvl="0"/>
            <a:r>
              <a:rPr lang="en-US" sz="1600" dirty="0"/>
              <a:t>• </a:t>
            </a:r>
            <a:r>
              <a:rPr lang="en-US" sz="1600" dirty="0" smtClean="0">
                <a:latin typeface="+mj-lt"/>
              </a:rPr>
              <a:t>Students </a:t>
            </a:r>
            <a:r>
              <a:rPr lang="en-US" sz="1600" dirty="0">
                <a:latin typeface="+mj-lt"/>
              </a:rPr>
              <a:t>should be able to recall theories that govern chemical reactions (i.e., collision theory, transition state theory, rate laws and equilibria), and apply them in the context of biomolecular structure and reactivity.</a:t>
            </a:r>
          </a:p>
          <a:p>
            <a:pPr lvl="0"/>
            <a:r>
              <a:rPr lang="en-US" sz="1600" dirty="0"/>
              <a:t>• </a:t>
            </a:r>
            <a:r>
              <a:rPr lang="en-US" sz="1600" dirty="0" smtClean="0">
                <a:latin typeface="+mj-lt"/>
              </a:rPr>
              <a:t>Students </a:t>
            </a:r>
            <a:r>
              <a:rPr lang="en-US" sz="1600" dirty="0">
                <a:latin typeface="+mj-lt"/>
              </a:rPr>
              <a:t>should be able to recall a range of mathematical functional relationships (i.e., linear, exponential, saturation, and sigmoidal functions),apply them in the context of the molecular life sciences, assess whether the function is appropriate, and predict biomolecular outcomes based on mathematical equations.</a:t>
            </a:r>
          </a:p>
          <a:p>
            <a:endParaRPr lang="en-US" sz="1600" dirty="0">
              <a:latin typeface="+mj-lt"/>
            </a:endParaRPr>
          </a:p>
        </p:txBody>
      </p:sp>
      <p:sp>
        <p:nvSpPr>
          <p:cNvPr id="3" name="Rectangle 2"/>
          <p:cNvSpPr/>
          <p:nvPr/>
        </p:nvSpPr>
        <p:spPr>
          <a:xfrm>
            <a:off x="0" y="333986"/>
            <a:ext cx="9144000" cy="784830"/>
          </a:xfrm>
          <a:prstGeom prst="rect">
            <a:avLst/>
          </a:prstGeom>
        </p:spPr>
        <p:txBody>
          <a:bodyPr wrap="square">
            <a:spAutoFit/>
          </a:bodyPr>
          <a:lstStyle/>
          <a:p>
            <a:pPr algn="ctr"/>
            <a:r>
              <a:rPr lang="en-US" sz="4500" b="1" dirty="0">
                <a:latin typeface="+mj-lt"/>
              </a:rPr>
              <a:t>Allied fields - top responses</a:t>
            </a:r>
            <a:endParaRPr lang="en-US" sz="4500" b="1" dirty="0">
              <a:latin typeface="+mj-lt"/>
            </a:endParaRPr>
          </a:p>
        </p:txBody>
      </p:sp>
    </p:spTree>
    <p:extLst>
      <p:ext uri="{BB962C8B-B14F-4D97-AF65-F5344CB8AC3E}">
        <p14:creationId xmlns:p14="http://schemas.microsoft.com/office/powerpoint/2010/main" val="211494507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549</TotalTime>
  <Words>1156</Words>
  <Application>Microsoft Office PowerPoint</Application>
  <PresentationFormat>On-screen Show (4:3)</PresentationFormat>
  <Paragraphs>177</Paragraphs>
  <Slides>21</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MS Mincho</vt:lpstr>
      <vt:lpstr>Adobe Caslon Pro Bold</vt:lpstr>
      <vt:lpstr>Arial</vt:lpstr>
      <vt:lpstr>Calibri</vt:lpstr>
      <vt:lpstr>Cambria</vt:lpstr>
      <vt:lpstr>Helvetica Neue</vt:lpstr>
      <vt:lpstr>Times New Roman</vt:lpstr>
      <vt:lpstr>Wingdings</vt:lpstr>
      <vt:lpstr>1_Office Theme</vt:lpstr>
      <vt:lpstr>Core concepts in biochemistry  &amp; molecular biology</vt:lpstr>
      <vt:lpstr>The 2015-16 RCN Working Group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Strategies</vt:lpstr>
      <vt:lpstr>PowerPoint Presentation</vt:lpstr>
      <vt:lpstr>PowerPoint Presentation</vt:lpstr>
      <vt:lpstr>PowerPoint Presentation</vt:lpstr>
      <vt:lpstr>Bloom’s Taxonomy of Educational Objectives</vt:lpstr>
      <vt:lpstr>Bloom’s Taxonomy of Educational Objectives</vt:lpstr>
      <vt:lpstr>PowerPoint Presentation</vt:lpstr>
      <vt:lpstr>PowerPoint Presentation</vt:lpstr>
      <vt:lpstr>Strategies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 concepts in biochemistry and molecular biology</dc:title>
  <dc:creator>jessica bell</dc:creator>
  <cp:lastModifiedBy>Erica Siebrasse</cp:lastModifiedBy>
  <cp:revision>39</cp:revision>
  <dcterms:created xsi:type="dcterms:W3CDTF">2015-07-26T20:10:20Z</dcterms:created>
  <dcterms:modified xsi:type="dcterms:W3CDTF">2015-12-03T21:09:37Z</dcterms:modified>
</cp:coreProperties>
</file>