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57" r:id="rId4"/>
    <p:sldId id="282" r:id="rId5"/>
    <p:sldId id="258" r:id="rId6"/>
    <p:sldId id="259" r:id="rId7"/>
    <p:sldId id="260" r:id="rId8"/>
    <p:sldId id="262" r:id="rId9"/>
    <p:sldId id="284" r:id="rId10"/>
    <p:sldId id="285"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7" d="100"/>
          <a:sy n="67" d="100"/>
        </p:scale>
        <p:origin x="-96" y="-51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7EB8F-7AAC-40FC-9099-ADA9F83B1229}" type="datetimeFigureOut">
              <a:rPr lang="en-US" smtClean="0"/>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67D37-63E8-4D44-9B80-26AABC601AF8}" type="slidenum">
              <a:rPr lang="en-US" smtClean="0"/>
              <a:t>‹#›</a:t>
            </a:fld>
            <a:endParaRPr lang="en-US"/>
          </a:p>
        </p:txBody>
      </p:sp>
    </p:spTree>
    <p:extLst>
      <p:ext uri="{BB962C8B-B14F-4D97-AF65-F5344CB8AC3E}">
        <p14:creationId xmlns:p14="http://schemas.microsoft.com/office/powerpoint/2010/main" val="179165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a:t>
            </a:r>
            <a:r>
              <a:rPr lang="en-US" baseline="0" dirty="0" smtClean="0"/>
              <a:t> they have heard of some of these four diseases.  Introduce them briefly.</a:t>
            </a:r>
          </a:p>
          <a:p>
            <a:r>
              <a:rPr lang="en-US" dirty="0" smtClean="0"/>
              <a:t>Genetic diseases</a:t>
            </a:r>
            <a:r>
              <a:rPr lang="en-US" baseline="0" dirty="0" smtClean="0"/>
              <a:t> are inherited, not like “other” diseases (flu, HIV, cholera, etc.).  </a:t>
            </a:r>
          </a:p>
          <a:p>
            <a:endParaRPr lang="en-US" baseline="0" dirty="0" smtClean="0"/>
          </a:p>
          <a:p>
            <a:r>
              <a:rPr lang="en-US" baseline="0" dirty="0" smtClean="0"/>
              <a:t>Goal:  understand genetic diseases.</a:t>
            </a:r>
            <a:endParaRPr lang="en-US" dirty="0"/>
          </a:p>
        </p:txBody>
      </p:sp>
      <p:sp>
        <p:nvSpPr>
          <p:cNvPr id="4" name="Slide Number Placeholder 3"/>
          <p:cNvSpPr>
            <a:spLocks noGrp="1"/>
          </p:cNvSpPr>
          <p:nvPr>
            <p:ph type="sldNum" sz="quarter" idx="10"/>
          </p:nvPr>
        </p:nvSpPr>
        <p:spPr/>
        <p:txBody>
          <a:bodyPr/>
          <a:lstStyle/>
          <a:p>
            <a:fld id="{53B67D37-63E8-4D44-9B80-26AABC601AF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sickle cell disease, symptoms.  </a:t>
            </a:r>
          </a:p>
          <a:p>
            <a:r>
              <a:rPr lang="en-US" baseline="0" dirty="0" smtClean="0"/>
              <a:t>We’ll be using sickle cell as our “model” (example) of a genetic disease throughout our lessons and activities.</a:t>
            </a:r>
          </a:p>
          <a:p>
            <a:r>
              <a:rPr lang="en-US" baseline="0" dirty="0" smtClean="0"/>
              <a:t>First, learn “genetics”.</a:t>
            </a:r>
            <a:endParaRPr lang="en-US" dirty="0"/>
          </a:p>
        </p:txBody>
      </p:sp>
      <p:sp>
        <p:nvSpPr>
          <p:cNvPr id="4" name="Slide Number Placeholder 3"/>
          <p:cNvSpPr>
            <a:spLocks noGrp="1"/>
          </p:cNvSpPr>
          <p:nvPr>
            <p:ph type="sldNum" sz="quarter" idx="10"/>
          </p:nvPr>
        </p:nvSpPr>
        <p:spPr/>
        <p:txBody>
          <a:bodyPr/>
          <a:lstStyle/>
          <a:p>
            <a:fld id="{53B67D37-63E8-4D44-9B80-26AABC601AF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67D37-63E8-4D44-9B80-26AABC601AF8}"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77" name="Shape 177"/>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78" name="Shape 178"/>
          <p:cNvSpPr txBox="1">
            <a:spLocks noGrp="1"/>
          </p:cNvSpPr>
          <p:nvPr>
            <p:ph type="body" idx="1"/>
          </p:nvPr>
        </p:nvSpPr>
        <p:spPr>
          <a:xfrm>
            <a:off x="914400" y="4343400"/>
            <a:ext cx="5029199" cy="41148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Click 1) Here is an agarose gel with a stain for DNA (SYBR-SAFE) already added. A DNA Ladder which separates into bands of known size and 4 samples of mixed DNA have been added to each well.  The key on the side shows what each mixture may contain.  </a:t>
            </a:r>
          </a:p>
          <a:p>
            <a:endParaRPr lang="en-US" sz="1800" b="0" i="0" u="none" strike="noStrike" cap="none" baseline="0"/>
          </a:p>
          <a:p>
            <a:pPr>
              <a:buNone/>
            </a:pPr>
            <a:r>
              <a:rPr lang="en-US" sz="1800" b="0" i="0" u="none" strike="noStrike" cap="none" baseline="0"/>
              <a:t>Since DNA is negatively charged, an electric current is used.  The negative electrode is connected to the top of the gel were the DNA is and the positive electrode is connected to the opposite end of the gel.  By turning on the power source, the DNA will migrate through the gel towards the positive charge, separating by size.  As a result, the smaller the DNA segment, the faster it will migrate through the gel.   Click to turn on the power source and run your gel! </a:t>
            </a:r>
          </a:p>
          <a:p>
            <a:endParaRPr lang="en-US" sz="1800" b="0" i="0" u="none" strike="noStrike" cap="none" baseline="0"/>
          </a:p>
          <a:p>
            <a:pPr>
              <a:buNone/>
            </a:pPr>
            <a:r>
              <a:rPr lang="en-US" sz="1800" b="0" i="0" u="none" strike="noStrike" cap="none" baseline="0"/>
              <a:t>Click 2) After running the gel, you can see which segments of DNA were in each of the samples loaded.  Notice that in Lane #4, no DNA samples were present.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5BBE6-8F24-41CA-8043-D10D85042359}"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BBE6-8F24-41CA-8043-D10D85042359}"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BBE6-8F24-41CA-8043-D10D85042359}"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BBE6-8F24-41CA-8043-D10D85042359}"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5BBE6-8F24-41CA-8043-D10D85042359}"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5BBE6-8F24-41CA-8043-D10D85042359}"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5BBE6-8F24-41CA-8043-D10D85042359}"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5BBE6-8F24-41CA-8043-D10D85042359}"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5BBE6-8F24-41CA-8043-D10D85042359}"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5BBE6-8F24-41CA-8043-D10D85042359}"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5BBE6-8F24-41CA-8043-D10D85042359}"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63FD7-2D34-4B13-B713-323919C32E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5BBE6-8F24-41CA-8043-D10D85042359}" type="datetimeFigureOut">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63FD7-2D34-4B13-B713-323919C32E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geneticpeople.com/wp-content/uploads/2011/05/Hemophilia-is-a-Genetic-Disorder-300x225.jpg"/>
          <p:cNvPicPr>
            <a:picLocks noChangeAspect="1" noChangeArrowheads="1"/>
          </p:cNvPicPr>
          <p:nvPr/>
        </p:nvPicPr>
        <p:blipFill>
          <a:blip r:embed="rId3" cstate="print"/>
          <a:srcRect/>
          <a:stretch>
            <a:fillRect/>
          </a:stretch>
        </p:blipFill>
        <p:spPr bwMode="auto">
          <a:xfrm>
            <a:off x="4632783" y="2743200"/>
            <a:ext cx="2247900" cy="1685925"/>
          </a:xfrm>
          <a:prstGeom prst="rect">
            <a:avLst/>
          </a:prstGeom>
          <a:noFill/>
        </p:spPr>
      </p:pic>
      <p:sp>
        <p:nvSpPr>
          <p:cNvPr id="20" name="TextBox 19"/>
          <p:cNvSpPr txBox="1"/>
          <p:nvPr/>
        </p:nvSpPr>
        <p:spPr>
          <a:xfrm>
            <a:off x="100940" y="4800600"/>
            <a:ext cx="2261260" cy="461665"/>
          </a:xfrm>
          <a:prstGeom prst="rect">
            <a:avLst/>
          </a:prstGeom>
          <a:noFill/>
        </p:spPr>
        <p:txBody>
          <a:bodyPr wrap="none" rtlCol="0">
            <a:spAutoFit/>
          </a:bodyPr>
          <a:lstStyle/>
          <a:p>
            <a:r>
              <a:rPr lang="en-US" sz="2400" b="1" dirty="0" smtClean="0"/>
              <a:t>CYSTIC FIBROSIS</a:t>
            </a:r>
            <a:endParaRPr lang="en-US" sz="2400" b="1" dirty="0"/>
          </a:p>
        </p:txBody>
      </p:sp>
      <p:sp>
        <p:nvSpPr>
          <p:cNvPr id="21" name="TextBox 20"/>
          <p:cNvSpPr txBox="1"/>
          <p:nvPr/>
        </p:nvSpPr>
        <p:spPr>
          <a:xfrm>
            <a:off x="2667000" y="1676400"/>
            <a:ext cx="1454244" cy="461665"/>
          </a:xfrm>
          <a:prstGeom prst="rect">
            <a:avLst/>
          </a:prstGeom>
          <a:noFill/>
        </p:spPr>
        <p:txBody>
          <a:bodyPr wrap="none" rtlCol="0">
            <a:spAutoFit/>
          </a:bodyPr>
          <a:lstStyle/>
          <a:p>
            <a:r>
              <a:rPr lang="en-US" sz="2400" b="1" dirty="0" smtClean="0"/>
              <a:t>ALBINISM</a:t>
            </a:r>
            <a:endParaRPr lang="en-US" sz="2400" b="1" dirty="0"/>
          </a:p>
        </p:txBody>
      </p:sp>
      <p:sp>
        <p:nvSpPr>
          <p:cNvPr id="22" name="TextBox 21"/>
          <p:cNvSpPr txBox="1"/>
          <p:nvPr/>
        </p:nvSpPr>
        <p:spPr>
          <a:xfrm>
            <a:off x="4876800" y="4796135"/>
            <a:ext cx="1843774" cy="461665"/>
          </a:xfrm>
          <a:prstGeom prst="rect">
            <a:avLst/>
          </a:prstGeom>
          <a:noFill/>
        </p:spPr>
        <p:txBody>
          <a:bodyPr wrap="none" rtlCol="0">
            <a:spAutoFit/>
          </a:bodyPr>
          <a:lstStyle/>
          <a:p>
            <a:r>
              <a:rPr lang="en-US" sz="2400" b="1" dirty="0" smtClean="0"/>
              <a:t>HEMOPHILIA</a:t>
            </a:r>
            <a:endParaRPr lang="en-US" sz="2400" b="1" dirty="0"/>
          </a:p>
        </p:txBody>
      </p:sp>
      <p:sp>
        <p:nvSpPr>
          <p:cNvPr id="23" name="TextBox 22"/>
          <p:cNvSpPr txBox="1"/>
          <p:nvPr/>
        </p:nvSpPr>
        <p:spPr>
          <a:xfrm>
            <a:off x="7202021" y="1777425"/>
            <a:ext cx="1637179" cy="461665"/>
          </a:xfrm>
          <a:prstGeom prst="rect">
            <a:avLst/>
          </a:prstGeom>
          <a:noFill/>
        </p:spPr>
        <p:txBody>
          <a:bodyPr wrap="none" rtlCol="0">
            <a:spAutoFit/>
          </a:bodyPr>
          <a:lstStyle/>
          <a:p>
            <a:r>
              <a:rPr lang="en-US" sz="2400" b="1" dirty="0" smtClean="0"/>
              <a:t>DWARFISM</a:t>
            </a:r>
            <a:endParaRPr lang="en-US" sz="2400" b="1" dirty="0"/>
          </a:p>
        </p:txBody>
      </p:sp>
      <p:sp>
        <p:nvSpPr>
          <p:cNvPr id="24" name="TextBox 23"/>
          <p:cNvSpPr txBox="1"/>
          <p:nvPr/>
        </p:nvSpPr>
        <p:spPr>
          <a:xfrm>
            <a:off x="609600" y="381000"/>
            <a:ext cx="7906716" cy="707886"/>
          </a:xfrm>
          <a:prstGeom prst="rect">
            <a:avLst/>
          </a:prstGeom>
          <a:noFill/>
        </p:spPr>
        <p:txBody>
          <a:bodyPr wrap="none" rtlCol="0">
            <a:spAutoFit/>
          </a:bodyPr>
          <a:lstStyle/>
          <a:p>
            <a:r>
              <a:rPr lang="en-US" sz="4000" b="1" dirty="0" smtClean="0"/>
              <a:t>WHAT DO THEY HAVE IN COMMON?</a:t>
            </a:r>
            <a:endParaRPr lang="en-US" sz="4000" b="1" dirty="0"/>
          </a:p>
        </p:txBody>
      </p:sp>
      <p:sp>
        <p:nvSpPr>
          <p:cNvPr id="25" name="TextBox 24"/>
          <p:cNvSpPr txBox="1"/>
          <p:nvPr/>
        </p:nvSpPr>
        <p:spPr>
          <a:xfrm>
            <a:off x="533400" y="5692914"/>
            <a:ext cx="8229600" cy="646331"/>
          </a:xfrm>
          <a:prstGeom prst="rect">
            <a:avLst/>
          </a:prstGeom>
          <a:noFill/>
        </p:spPr>
        <p:txBody>
          <a:bodyPr wrap="square" rtlCol="0">
            <a:spAutoFit/>
          </a:bodyPr>
          <a:lstStyle/>
          <a:p>
            <a:r>
              <a:rPr lang="en-US" sz="3600" b="1" dirty="0" smtClean="0"/>
              <a:t>THEY ARE GENETIC DISEASES (DISORDERS)</a:t>
            </a:r>
            <a:endParaRPr lang="en-US" sz="3600" b="1" dirty="0"/>
          </a:p>
        </p:txBody>
      </p:sp>
      <p:pic>
        <p:nvPicPr>
          <p:cNvPr id="1026" name="Picture 2" descr="http://images.radiopaedia.org/images/137987/ce9c250088d7d547e588f3c75ed00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70" y="240253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302" y="5265598"/>
            <a:ext cx="1412566" cy="246221"/>
          </a:xfrm>
          <a:prstGeom prst="rect">
            <a:avLst/>
          </a:prstGeom>
        </p:spPr>
        <p:txBody>
          <a:bodyPr wrap="none">
            <a:spAutoFit/>
          </a:bodyPr>
          <a:lstStyle/>
          <a:p>
            <a:r>
              <a:rPr lang="en-US" sz="1000" dirty="0"/>
              <a:t>http://radiopaedia.org/</a:t>
            </a:r>
          </a:p>
        </p:txBody>
      </p:sp>
      <p:pic>
        <p:nvPicPr>
          <p:cNvPr id="1028" name="Picture 4" descr="File:Albinistic girl papua new guinea.jpg"/>
          <p:cNvPicPr>
            <a:picLocks noChangeAspect="1" noChangeArrowheads="1"/>
          </p:cNvPicPr>
          <p:nvPr/>
        </p:nvPicPr>
        <p:blipFill rotWithShape="1">
          <a:blip r:embed="rId5">
            <a:extLst>
              <a:ext uri="{28A0092B-C50C-407E-A947-70E740481C1C}">
                <a14:useLocalDpi xmlns:a14="http://schemas.microsoft.com/office/drawing/2010/main" val="0"/>
              </a:ext>
            </a:extLst>
          </a:blip>
          <a:srcRect l="38920"/>
          <a:stretch/>
        </p:blipFill>
        <p:spPr bwMode="auto">
          <a:xfrm>
            <a:off x="2309812" y="2337671"/>
            <a:ext cx="2065337" cy="2638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6811" y="2057400"/>
            <a:ext cx="1867819" cy="246221"/>
          </a:xfrm>
          <a:prstGeom prst="rect">
            <a:avLst/>
          </a:prstGeom>
        </p:spPr>
        <p:txBody>
          <a:bodyPr wrap="none">
            <a:spAutoFit/>
          </a:bodyPr>
          <a:lstStyle/>
          <a:p>
            <a:r>
              <a:rPr lang="en-US" sz="1000" dirty="0"/>
              <a:t>https://commons.wikimedia.org</a:t>
            </a:r>
          </a:p>
        </p:txBody>
      </p:sp>
      <p:sp>
        <p:nvSpPr>
          <p:cNvPr id="4" name="Rectangle 3"/>
          <p:cNvSpPr/>
          <p:nvPr/>
        </p:nvSpPr>
        <p:spPr>
          <a:xfrm>
            <a:off x="4822824" y="5157846"/>
            <a:ext cx="1867819" cy="246221"/>
          </a:xfrm>
          <a:prstGeom prst="rect">
            <a:avLst/>
          </a:prstGeom>
        </p:spPr>
        <p:txBody>
          <a:bodyPr wrap="none">
            <a:spAutoFit/>
          </a:bodyPr>
          <a:lstStyle/>
          <a:p>
            <a:r>
              <a:rPr lang="en-US" sz="1000" dirty="0"/>
              <a:t>https://commons.wikimedia.org</a:t>
            </a:r>
          </a:p>
        </p:txBody>
      </p:sp>
      <p:pic>
        <p:nvPicPr>
          <p:cNvPr id="1032" name="Picture 8" descr="genes-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1043" y="2462912"/>
            <a:ext cx="1997860" cy="20000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32386" y="2122732"/>
            <a:ext cx="1776448" cy="246221"/>
          </a:xfrm>
          <a:prstGeom prst="rect">
            <a:avLst/>
          </a:prstGeom>
        </p:spPr>
        <p:txBody>
          <a:bodyPr wrap="none">
            <a:spAutoFit/>
          </a:bodyPr>
          <a:lstStyle/>
          <a:p>
            <a:r>
              <a:rPr lang="en-US" sz="1000" dirty="0"/>
              <a:t>http://discovermagazine.com/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609600" y="1600200"/>
            <a:ext cx="533399" cy="76199"/>
          </a:xfrm>
          <a:prstGeom prst="rect">
            <a:avLst/>
          </a:prstGeom>
          <a:solidFill>
            <a:srgbClr val="A25E5E"/>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1" name="Shape 181"/>
          <p:cNvSpPr/>
          <p:nvPr/>
        </p:nvSpPr>
        <p:spPr>
          <a:xfrm>
            <a:off x="609600" y="1600200"/>
            <a:ext cx="533399" cy="76199"/>
          </a:xfrm>
          <a:prstGeom prst="rect">
            <a:avLst/>
          </a:prstGeom>
          <a:solidFill>
            <a:srgbClr val="3FDB25"/>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2" name="Shape 182"/>
          <p:cNvSpPr/>
          <p:nvPr/>
        </p:nvSpPr>
        <p:spPr>
          <a:xfrm>
            <a:off x="533400" y="1447800"/>
            <a:ext cx="3809999" cy="4953000"/>
          </a:xfrm>
          <a:prstGeom prst="rect">
            <a:avLst/>
          </a:prstGeom>
          <a:solidFill>
            <a:srgbClr val="DDDDDD"/>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grpSp>
        <p:nvGrpSpPr>
          <p:cNvPr id="183" name="Shape 183"/>
          <p:cNvGrpSpPr/>
          <p:nvPr/>
        </p:nvGrpSpPr>
        <p:grpSpPr>
          <a:xfrm>
            <a:off x="609600" y="1600200"/>
            <a:ext cx="3581400" cy="76199"/>
            <a:chOff x="432" y="1296"/>
            <a:chExt cx="2256" cy="47"/>
          </a:xfrm>
        </p:grpSpPr>
        <p:sp>
          <p:nvSpPr>
            <p:cNvPr id="184" name="Shape 184"/>
            <p:cNvSpPr/>
            <p:nvPr/>
          </p:nvSpPr>
          <p:spPr>
            <a:xfrm>
              <a:off x="432" y="1296"/>
              <a:ext cx="336" cy="47"/>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5" name="Shape 185"/>
            <p:cNvSpPr/>
            <p:nvPr/>
          </p:nvSpPr>
          <p:spPr>
            <a:xfrm>
              <a:off x="911" y="1296"/>
              <a:ext cx="336" cy="47"/>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6" name="Shape 186"/>
            <p:cNvSpPr/>
            <p:nvPr/>
          </p:nvSpPr>
          <p:spPr>
            <a:xfrm>
              <a:off x="1392" y="1296"/>
              <a:ext cx="336" cy="47"/>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7" name="Shape 187"/>
            <p:cNvSpPr/>
            <p:nvPr/>
          </p:nvSpPr>
          <p:spPr>
            <a:xfrm>
              <a:off x="1871" y="1296"/>
              <a:ext cx="336" cy="47"/>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88" name="Shape 188"/>
            <p:cNvSpPr/>
            <p:nvPr/>
          </p:nvSpPr>
          <p:spPr>
            <a:xfrm>
              <a:off x="2352" y="1296"/>
              <a:ext cx="336" cy="47"/>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grpSp>
      <p:cxnSp>
        <p:nvCxnSpPr>
          <p:cNvPr id="189" name="Shape 189"/>
          <p:cNvCxnSpPr/>
          <p:nvPr/>
        </p:nvCxnSpPr>
        <p:spPr>
          <a:xfrm>
            <a:off x="4343400" y="1447800"/>
            <a:ext cx="3124199" cy="2133599"/>
          </a:xfrm>
          <a:prstGeom prst="straightConnector1">
            <a:avLst/>
          </a:prstGeom>
          <a:noFill/>
          <a:ln w="38100" cap="flat">
            <a:solidFill>
              <a:srgbClr val="000000"/>
            </a:solidFill>
            <a:prstDash val="solid"/>
            <a:round/>
            <a:headEnd type="none" w="med" len="med"/>
            <a:tailEnd type="none" w="med" len="med"/>
          </a:ln>
        </p:spPr>
      </p:cxnSp>
      <p:cxnSp>
        <p:nvCxnSpPr>
          <p:cNvPr id="190" name="Shape 190"/>
          <p:cNvCxnSpPr/>
          <p:nvPr/>
        </p:nvCxnSpPr>
        <p:spPr>
          <a:xfrm flipH="1">
            <a:off x="4343400" y="3733800"/>
            <a:ext cx="3124199" cy="2666999"/>
          </a:xfrm>
          <a:prstGeom prst="straightConnector1">
            <a:avLst/>
          </a:prstGeom>
          <a:noFill/>
          <a:ln w="38100" cap="flat">
            <a:solidFill>
              <a:srgbClr val="FF0000"/>
            </a:solidFill>
            <a:prstDash val="solid"/>
            <a:round/>
            <a:headEnd type="none" w="med" len="med"/>
            <a:tailEnd type="none" w="med" len="med"/>
          </a:ln>
        </p:spPr>
      </p:cxnSp>
      <p:sp>
        <p:nvSpPr>
          <p:cNvPr id="191" name="Shape 191"/>
          <p:cNvSpPr/>
          <p:nvPr/>
        </p:nvSpPr>
        <p:spPr>
          <a:xfrm>
            <a:off x="7467600" y="2743200"/>
            <a:ext cx="1600199" cy="1447800"/>
          </a:xfrm>
          <a:prstGeom prst="rect">
            <a:avLst/>
          </a:prstGeom>
          <a:solidFill>
            <a:srgbClr val="FFCC99"/>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92" name="Shape 192"/>
          <p:cNvSpPr txBox="1"/>
          <p:nvPr/>
        </p:nvSpPr>
        <p:spPr>
          <a:xfrm>
            <a:off x="7696200" y="2895600"/>
            <a:ext cx="1219199" cy="822324"/>
          </a:xfrm>
          <a:prstGeom prst="rect">
            <a:avLst/>
          </a:prstGeom>
          <a:noFill/>
          <a:ln>
            <a:noFill/>
          </a:ln>
        </p:spPr>
        <p:txBody>
          <a:bodyPr lIns="91425" tIns="45700" rIns="91425" bIns="45700" anchor="t" anchorCtr="0">
            <a:noAutofit/>
          </a:bodyPr>
          <a:lstStyle/>
          <a:p>
            <a:pPr marL="0" marR="0" lvl="0" indent="0" algn="l" rtl="0">
              <a:spcBef>
                <a:spcPts val="900"/>
              </a:spcBef>
              <a:buSzPct val="25000"/>
              <a:buNone/>
            </a:pPr>
            <a:r>
              <a:rPr lang="en-US" sz="1800" b="0" i="0" u="none" strike="noStrike" cap="none" baseline="0">
                <a:solidFill>
                  <a:srgbClr val="000000"/>
                </a:solidFill>
                <a:latin typeface="Calibri"/>
                <a:ea typeface="Calibri"/>
                <a:cs typeface="Calibri"/>
                <a:sym typeface="Calibri"/>
              </a:rPr>
              <a:t>Power Source</a:t>
            </a:r>
          </a:p>
        </p:txBody>
      </p:sp>
      <p:sp>
        <p:nvSpPr>
          <p:cNvPr id="193" name="Shape 193"/>
          <p:cNvSpPr txBox="1"/>
          <p:nvPr/>
        </p:nvSpPr>
        <p:spPr>
          <a:xfrm>
            <a:off x="7772400" y="3733800"/>
            <a:ext cx="990599" cy="457200"/>
          </a:xfrm>
          <a:prstGeom prst="rect">
            <a:avLst/>
          </a:prstGeom>
          <a:noFill/>
          <a:ln>
            <a:noFill/>
          </a:ln>
        </p:spPr>
        <p:txBody>
          <a:bodyPr lIns="91425" tIns="45700" rIns="91425" bIns="45700" anchor="t" anchorCtr="0">
            <a:noAutofit/>
          </a:bodyPr>
          <a:lstStyle/>
          <a:p>
            <a:pPr marL="0" marR="0" lvl="0" indent="0" algn="ctr" rtl="0">
              <a:spcBef>
                <a:spcPts val="900"/>
              </a:spcBef>
              <a:buSzPct val="25000"/>
              <a:buNone/>
            </a:pPr>
            <a:r>
              <a:rPr lang="en-US" sz="1800" b="1" i="0" u="none" strike="noStrike" cap="none" baseline="0">
                <a:solidFill>
                  <a:srgbClr val="FF0000"/>
                </a:solidFill>
                <a:latin typeface="Calibri"/>
                <a:ea typeface="Calibri"/>
                <a:cs typeface="Calibri"/>
                <a:sym typeface="Calibri"/>
              </a:rPr>
              <a:t>OFF</a:t>
            </a:r>
          </a:p>
        </p:txBody>
      </p:sp>
      <p:sp>
        <p:nvSpPr>
          <p:cNvPr id="194" name="Shape 194"/>
          <p:cNvSpPr txBox="1"/>
          <p:nvPr/>
        </p:nvSpPr>
        <p:spPr>
          <a:xfrm>
            <a:off x="7772400" y="3733800"/>
            <a:ext cx="990599" cy="457200"/>
          </a:xfrm>
          <a:prstGeom prst="rect">
            <a:avLst/>
          </a:prstGeom>
          <a:noFill/>
          <a:ln>
            <a:noFill/>
          </a:ln>
        </p:spPr>
        <p:txBody>
          <a:bodyPr lIns="91425" tIns="45700" rIns="91425" bIns="45700" anchor="t" anchorCtr="0">
            <a:noAutofit/>
          </a:bodyPr>
          <a:lstStyle/>
          <a:p>
            <a:pPr marL="0" marR="0" lvl="0" indent="0" algn="ctr" rtl="0">
              <a:spcBef>
                <a:spcPts val="900"/>
              </a:spcBef>
              <a:buSzPct val="25000"/>
              <a:buNone/>
            </a:pPr>
            <a:r>
              <a:rPr lang="en-US" sz="1800" b="1" i="0" u="none" strike="noStrike" cap="none" baseline="0">
                <a:solidFill>
                  <a:srgbClr val="008000"/>
                </a:solidFill>
                <a:latin typeface="Calibri"/>
                <a:ea typeface="Calibri"/>
                <a:cs typeface="Calibri"/>
                <a:sym typeface="Calibri"/>
              </a:rPr>
              <a:t>ON</a:t>
            </a:r>
          </a:p>
        </p:txBody>
      </p:sp>
      <p:sp>
        <p:nvSpPr>
          <p:cNvPr id="195" name="Shape 195"/>
          <p:cNvSpPr txBox="1"/>
          <p:nvPr/>
        </p:nvSpPr>
        <p:spPr>
          <a:xfrm>
            <a:off x="533400" y="1143000"/>
            <a:ext cx="3657600" cy="304799"/>
          </a:xfrm>
          <a:prstGeom prst="rect">
            <a:avLst/>
          </a:prstGeom>
          <a:noFill/>
          <a:ln>
            <a:noFill/>
          </a:ln>
        </p:spPr>
        <p:txBody>
          <a:bodyPr lIns="91425" tIns="45700" rIns="91425" bIns="45700" anchor="t" anchorCtr="0">
            <a:noAutofit/>
          </a:bodyPr>
          <a:lstStyle/>
          <a:p>
            <a:pPr marL="0" marR="0" lvl="0" indent="0" algn="l" rtl="0">
              <a:spcBef>
                <a:spcPts val="700"/>
              </a:spcBef>
              <a:buSzPct val="25000"/>
              <a:buNone/>
            </a:pPr>
            <a:r>
              <a:rPr lang="en-US" sz="1400" b="0" i="0" u="none" strike="noStrike" cap="none" baseline="0">
                <a:solidFill>
                  <a:schemeClr val="dk1"/>
                </a:solidFill>
                <a:latin typeface="Calibri"/>
                <a:ea typeface="Calibri"/>
                <a:cs typeface="Calibri"/>
                <a:sym typeface="Calibri"/>
              </a:rPr>
              <a:t> Ladder        #1              #2               #3              #4</a:t>
            </a:r>
          </a:p>
        </p:txBody>
      </p:sp>
      <p:sp>
        <p:nvSpPr>
          <p:cNvPr id="196" name="Shape 196"/>
          <p:cNvSpPr/>
          <p:nvPr/>
        </p:nvSpPr>
        <p:spPr>
          <a:xfrm>
            <a:off x="5943600" y="5408612"/>
            <a:ext cx="236538" cy="76199"/>
          </a:xfrm>
          <a:prstGeom prst="rect">
            <a:avLst/>
          </a:prstGeom>
          <a:solidFill>
            <a:srgbClr val="0D00FF"/>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97" name="Shape 197"/>
          <p:cNvSpPr/>
          <p:nvPr/>
        </p:nvSpPr>
        <p:spPr>
          <a:xfrm>
            <a:off x="1371600" y="1600200"/>
            <a:ext cx="533399" cy="76199"/>
          </a:xfrm>
          <a:prstGeom prst="rect">
            <a:avLst/>
          </a:prstGeom>
          <a:solidFill>
            <a:srgbClr val="3FDB25"/>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98" name="Shape 198"/>
          <p:cNvSpPr/>
          <p:nvPr/>
        </p:nvSpPr>
        <p:spPr>
          <a:xfrm>
            <a:off x="2895600" y="1600200"/>
            <a:ext cx="533399" cy="76199"/>
          </a:xfrm>
          <a:prstGeom prst="rect">
            <a:avLst/>
          </a:prstGeom>
          <a:solidFill>
            <a:srgbClr val="FA0606"/>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99" name="Shape 199"/>
          <p:cNvSpPr/>
          <p:nvPr/>
        </p:nvSpPr>
        <p:spPr>
          <a:xfrm>
            <a:off x="5943600" y="5713412"/>
            <a:ext cx="236538" cy="76199"/>
          </a:xfrm>
          <a:prstGeom prst="rect">
            <a:avLst/>
          </a:prstGeom>
          <a:solidFill>
            <a:srgbClr val="3FDB25"/>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0" name="Shape 200"/>
          <p:cNvSpPr/>
          <p:nvPr/>
        </p:nvSpPr>
        <p:spPr>
          <a:xfrm>
            <a:off x="5943600" y="6018212"/>
            <a:ext cx="236538" cy="76199"/>
          </a:xfrm>
          <a:prstGeom prst="rect">
            <a:avLst/>
          </a:prstGeom>
          <a:solidFill>
            <a:srgbClr val="A25E5E"/>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1" name="Shape 201"/>
          <p:cNvSpPr/>
          <p:nvPr/>
        </p:nvSpPr>
        <p:spPr>
          <a:xfrm>
            <a:off x="5943600" y="6246812"/>
            <a:ext cx="236538" cy="76199"/>
          </a:xfrm>
          <a:prstGeom prst="rect">
            <a:avLst/>
          </a:prstGeom>
          <a:solidFill>
            <a:srgbClr val="FF8000"/>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2" name="Shape 202"/>
          <p:cNvSpPr/>
          <p:nvPr/>
        </p:nvSpPr>
        <p:spPr>
          <a:xfrm>
            <a:off x="5943600" y="6551612"/>
            <a:ext cx="236538" cy="76199"/>
          </a:xfrm>
          <a:prstGeom prst="rect">
            <a:avLst/>
          </a:prstGeom>
          <a:solidFill>
            <a:srgbClr val="FF0000"/>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3" name="Shape 203"/>
          <p:cNvSpPr/>
          <p:nvPr/>
        </p:nvSpPr>
        <p:spPr>
          <a:xfrm>
            <a:off x="1371600" y="1600200"/>
            <a:ext cx="533399" cy="76199"/>
          </a:xfrm>
          <a:prstGeom prst="rect">
            <a:avLst/>
          </a:prstGeom>
          <a:solidFill>
            <a:srgbClr val="FA5206"/>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4" name="Shape 204"/>
          <p:cNvSpPr/>
          <p:nvPr/>
        </p:nvSpPr>
        <p:spPr>
          <a:xfrm>
            <a:off x="609600" y="1600200"/>
            <a:ext cx="533399" cy="76199"/>
          </a:xfrm>
          <a:prstGeom prst="rect">
            <a:avLst/>
          </a:prstGeom>
          <a:solidFill>
            <a:srgbClr val="A25E5E"/>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5" name="Shape 205"/>
          <p:cNvSpPr txBox="1"/>
          <p:nvPr/>
        </p:nvSpPr>
        <p:spPr>
          <a:xfrm>
            <a:off x="6477000" y="5332412"/>
            <a:ext cx="914400" cy="1373187"/>
          </a:xfrm>
          <a:prstGeom prst="rect">
            <a:avLst/>
          </a:prstGeom>
          <a:noFill/>
          <a:ln>
            <a:noFill/>
          </a:ln>
        </p:spPr>
        <p:txBody>
          <a:bodyPr lIns="91425" tIns="45700" rIns="91425" bIns="45700" anchor="t" anchorCtr="0">
            <a:noAutofit/>
          </a:bodyPr>
          <a:lstStyle/>
          <a:p>
            <a:pPr marL="0" marR="0" lvl="0" indent="0" algn="l" rtl="0">
              <a:spcBef>
                <a:spcPts val="600"/>
              </a:spcBef>
              <a:buSzPct val="25000"/>
              <a:buNone/>
            </a:pPr>
            <a:r>
              <a:rPr lang="en-US" sz="1200" b="0" i="0" u="none" strike="noStrike" cap="none" baseline="0">
                <a:solidFill>
                  <a:schemeClr val="dk1"/>
                </a:solidFill>
                <a:latin typeface="Calibri"/>
                <a:ea typeface="Calibri"/>
                <a:cs typeface="Calibri"/>
                <a:sym typeface="Calibri"/>
              </a:rPr>
              <a:t>1200 bps</a:t>
            </a:r>
          </a:p>
          <a:p>
            <a:pPr marL="0" marR="0" lvl="0" indent="0" algn="l" rtl="0">
              <a:spcBef>
                <a:spcPts val="600"/>
              </a:spcBef>
              <a:buSzPct val="25000"/>
              <a:buNone/>
            </a:pPr>
            <a:r>
              <a:rPr lang="en-US" sz="1200" b="0" i="0" u="none" strike="noStrike" cap="none" baseline="0">
                <a:solidFill>
                  <a:schemeClr val="dk1"/>
                </a:solidFill>
                <a:latin typeface="Calibri"/>
                <a:ea typeface="Calibri"/>
                <a:cs typeface="Calibri"/>
                <a:sym typeface="Calibri"/>
              </a:rPr>
              <a:t>500 bps</a:t>
            </a:r>
          </a:p>
          <a:p>
            <a:pPr marL="0" marR="0" lvl="0" indent="0" algn="l" rtl="0">
              <a:spcBef>
                <a:spcPts val="600"/>
              </a:spcBef>
              <a:buSzPct val="25000"/>
              <a:buNone/>
            </a:pPr>
            <a:r>
              <a:rPr lang="en-US" sz="1200" b="0" i="0" u="none" strike="noStrike" cap="none" baseline="0">
                <a:solidFill>
                  <a:schemeClr val="dk1"/>
                </a:solidFill>
                <a:latin typeface="Calibri"/>
                <a:ea typeface="Calibri"/>
                <a:cs typeface="Calibri"/>
                <a:sym typeface="Calibri"/>
              </a:rPr>
              <a:t>250 bps</a:t>
            </a:r>
          </a:p>
          <a:p>
            <a:pPr marL="0" marR="0" lvl="0" indent="0" algn="l" rtl="0">
              <a:spcBef>
                <a:spcPts val="600"/>
              </a:spcBef>
              <a:buSzPct val="25000"/>
              <a:buNone/>
            </a:pPr>
            <a:r>
              <a:rPr lang="en-US" sz="1200" b="0" i="0" u="none" strike="noStrike" cap="none" baseline="0">
                <a:solidFill>
                  <a:schemeClr val="dk1"/>
                </a:solidFill>
                <a:latin typeface="Calibri"/>
                <a:ea typeface="Calibri"/>
                <a:cs typeface="Calibri"/>
                <a:sym typeface="Calibri"/>
              </a:rPr>
              <a:t>125 bps</a:t>
            </a:r>
          </a:p>
          <a:p>
            <a:pPr marL="0" marR="0" lvl="0" indent="0" algn="l" rtl="0">
              <a:spcBef>
                <a:spcPts val="600"/>
              </a:spcBef>
              <a:buSzPct val="25000"/>
              <a:buNone/>
            </a:pPr>
            <a:r>
              <a:rPr lang="en-US" sz="1200" b="0" i="0" u="none" strike="noStrike" cap="none" baseline="0">
                <a:solidFill>
                  <a:schemeClr val="dk1"/>
                </a:solidFill>
                <a:latin typeface="Calibri"/>
                <a:ea typeface="Calibri"/>
                <a:cs typeface="Calibri"/>
                <a:sym typeface="Calibri"/>
              </a:rPr>
              <a:t>100 bps</a:t>
            </a:r>
          </a:p>
        </p:txBody>
      </p:sp>
      <p:sp>
        <p:nvSpPr>
          <p:cNvPr id="206" name="Shape 206"/>
          <p:cNvSpPr/>
          <p:nvPr/>
        </p:nvSpPr>
        <p:spPr>
          <a:xfrm>
            <a:off x="1371600" y="1600200"/>
            <a:ext cx="533399" cy="76199"/>
          </a:xfrm>
          <a:prstGeom prst="rect">
            <a:avLst/>
          </a:prstGeom>
          <a:solidFill>
            <a:srgbClr val="0D00FF"/>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7" name="Shape 207"/>
          <p:cNvSpPr/>
          <p:nvPr/>
        </p:nvSpPr>
        <p:spPr>
          <a:xfrm>
            <a:off x="2133600" y="1600200"/>
            <a:ext cx="533399" cy="76199"/>
          </a:xfrm>
          <a:prstGeom prst="rect">
            <a:avLst/>
          </a:prstGeom>
          <a:solidFill>
            <a:srgbClr val="A25E5E"/>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8" name="Shape 208"/>
          <p:cNvSpPr/>
          <p:nvPr/>
        </p:nvSpPr>
        <p:spPr>
          <a:xfrm>
            <a:off x="609600" y="1600200"/>
            <a:ext cx="533399" cy="76199"/>
          </a:xfrm>
          <a:prstGeom prst="rect">
            <a:avLst/>
          </a:prstGeom>
          <a:solidFill>
            <a:srgbClr val="3FDB25"/>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09" name="Shape 209"/>
          <p:cNvSpPr/>
          <p:nvPr/>
        </p:nvSpPr>
        <p:spPr>
          <a:xfrm>
            <a:off x="609600" y="1600200"/>
            <a:ext cx="533399" cy="76199"/>
          </a:xfrm>
          <a:prstGeom prst="rect">
            <a:avLst/>
          </a:prstGeom>
          <a:solidFill>
            <a:srgbClr val="FA5206"/>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0" name="Shape 210"/>
          <p:cNvSpPr/>
          <p:nvPr/>
        </p:nvSpPr>
        <p:spPr>
          <a:xfrm>
            <a:off x="609600" y="1600200"/>
            <a:ext cx="533399" cy="76199"/>
          </a:xfrm>
          <a:prstGeom prst="rect">
            <a:avLst/>
          </a:prstGeom>
          <a:solidFill>
            <a:srgbClr val="FA0606"/>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1" name="Shape 211"/>
          <p:cNvSpPr/>
          <p:nvPr/>
        </p:nvSpPr>
        <p:spPr>
          <a:xfrm>
            <a:off x="609600" y="1600200"/>
            <a:ext cx="533399" cy="76199"/>
          </a:xfrm>
          <a:prstGeom prst="rect">
            <a:avLst/>
          </a:prstGeom>
          <a:solidFill>
            <a:srgbClr val="0D00FF"/>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2" name="Shape 212"/>
          <p:cNvSpPr/>
          <p:nvPr/>
        </p:nvSpPr>
        <p:spPr>
          <a:xfrm>
            <a:off x="2133600" y="1600200"/>
            <a:ext cx="533399" cy="76199"/>
          </a:xfrm>
          <a:prstGeom prst="rect">
            <a:avLst/>
          </a:prstGeom>
          <a:solidFill>
            <a:srgbClr val="0D00FF"/>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3" name="Shape 213"/>
          <p:cNvSpPr/>
          <p:nvPr/>
        </p:nvSpPr>
        <p:spPr>
          <a:xfrm>
            <a:off x="2895600" y="1600200"/>
            <a:ext cx="533399" cy="76199"/>
          </a:xfrm>
          <a:prstGeom prst="rect">
            <a:avLst/>
          </a:prstGeom>
          <a:solidFill>
            <a:srgbClr val="0D00FF"/>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4" name="Shape 214"/>
          <p:cNvSpPr/>
          <p:nvPr/>
        </p:nvSpPr>
        <p:spPr>
          <a:xfrm>
            <a:off x="609600" y="1600200"/>
            <a:ext cx="533399" cy="76199"/>
          </a:xfrm>
          <a:prstGeom prst="rect">
            <a:avLst/>
          </a:prstGeom>
          <a:solidFill>
            <a:srgbClr val="080808"/>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5" name="Shape 215"/>
          <p:cNvSpPr/>
          <p:nvPr/>
        </p:nvSpPr>
        <p:spPr>
          <a:xfrm>
            <a:off x="1371600" y="1600200"/>
            <a:ext cx="533399" cy="76199"/>
          </a:xfrm>
          <a:prstGeom prst="rect">
            <a:avLst/>
          </a:prstGeom>
          <a:solidFill>
            <a:srgbClr val="080808"/>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6" name="Shape 216"/>
          <p:cNvSpPr/>
          <p:nvPr/>
        </p:nvSpPr>
        <p:spPr>
          <a:xfrm>
            <a:off x="2133600" y="1600200"/>
            <a:ext cx="533399" cy="76199"/>
          </a:xfrm>
          <a:prstGeom prst="rect">
            <a:avLst/>
          </a:prstGeom>
          <a:solidFill>
            <a:srgbClr val="080808"/>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7" name="Shape 217"/>
          <p:cNvSpPr/>
          <p:nvPr/>
        </p:nvSpPr>
        <p:spPr>
          <a:xfrm>
            <a:off x="2895600" y="1600200"/>
            <a:ext cx="533399" cy="76199"/>
          </a:xfrm>
          <a:prstGeom prst="rect">
            <a:avLst/>
          </a:prstGeom>
          <a:solidFill>
            <a:srgbClr val="080808"/>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8" name="Shape 218"/>
          <p:cNvSpPr/>
          <p:nvPr/>
        </p:nvSpPr>
        <p:spPr>
          <a:xfrm>
            <a:off x="3657600" y="1600200"/>
            <a:ext cx="533399" cy="76199"/>
          </a:xfrm>
          <a:prstGeom prst="rect">
            <a:avLst/>
          </a:prstGeom>
          <a:solidFill>
            <a:srgbClr val="080808"/>
          </a:solidFill>
          <a:ln w="9525" cap="flat">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219" name="Shape 219"/>
          <p:cNvSpPr txBox="1"/>
          <p:nvPr/>
        </p:nvSpPr>
        <p:spPr>
          <a:xfrm>
            <a:off x="5181600" y="2452688"/>
            <a:ext cx="914400" cy="519112"/>
          </a:xfrm>
          <a:prstGeom prst="rect">
            <a:avLst/>
          </a:prstGeom>
          <a:noFill/>
          <a:ln>
            <a:noFill/>
          </a:ln>
        </p:spPr>
        <p:txBody>
          <a:bodyPr lIns="91425" tIns="45700" rIns="91425" bIns="45700" anchor="t" anchorCtr="0">
            <a:noAutofit/>
          </a:bodyPr>
          <a:lstStyle/>
          <a:p>
            <a:pPr marL="0" marR="0" lvl="0" indent="0" algn="l" rtl="0">
              <a:spcBef>
                <a:spcPts val="1400"/>
              </a:spcBef>
              <a:buSzPct val="25000"/>
              <a:buNone/>
            </a:pPr>
            <a:r>
              <a:rPr lang="en-US" sz="2800" b="1" i="0" u="none" strike="noStrike" cap="none" baseline="0">
                <a:solidFill>
                  <a:srgbClr val="000000"/>
                </a:solidFill>
                <a:latin typeface="Calibri"/>
                <a:ea typeface="Calibri"/>
                <a:cs typeface="Calibri"/>
                <a:sym typeface="Calibri"/>
              </a:rPr>
              <a:t>( - )</a:t>
            </a:r>
          </a:p>
        </p:txBody>
      </p:sp>
      <p:sp>
        <p:nvSpPr>
          <p:cNvPr id="220" name="Shape 220"/>
          <p:cNvSpPr txBox="1"/>
          <p:nvPr/>
        </p:nvSpPr>
        <p:spPr>
          <a:xfrm>
            <a:off x="5181600" y="4510087"/>
            <a:ext cx="914400" cy="519112"/>
          </a:xfrm>
          <a:prstGeom prst="rect">
            <a:avLst/>
          </a:prstGeom>
          <a:noFill/>
          <a:ln>
            <a:noFill/>
          </a:ln>
        </p:spPr>
        <p:txBody>
          <a:bodyPr lIns="91425" tIns="45700" rIns="91425" bIns="45700" anchor="t" anchorCtr="0">
            <a:noAutofit/>
          </a:bodyPr>
          <a:lstStyle/>
          <a:p>
            <a:pPr marL="0" marR="0" lvl="0" indent="0" algn="l" rtl="0">
              <a:spcBef>
                <a:spcPts val="1400"/>
              </a:spcBef>
              <a:buSzPct val="25000"/>
              <a:buNone/>
            </a:pPr>
            <a:r>
              <a:rPr lang="en-US" sz="2800" b="1" i="0" u="none" strike="noStrike" cap="none" baseline="0">
                <a:solidFill>
                  <a:srgbClr val="FF0000"/>
                </a:solidFill>
                <a:latin typeface="Calibri"/>
                <a:ea typeface="Calibri"/>
                <a:cs typeface="Calibri"/>
                <a:sym typeface="Calibri"/>
              </a:rPr>
              <a:t>( + )</a:t>
            </a:r>
          </a:p>
        </p:txBody>
      </p:sp>
      <p:sp>
        <p:nvSpPr>
          <p:cNvPr id="221" name="Shape 221"/>
          <p:cNvSpPr txBox="1"/>
          <p:nvPr/>
        </p:nvSpPr>
        <p:spPr>
          <a:xfrm>
            <a:off x="0" y="76200"/>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3600" b="1" i="0" u="sng" strike="noStrike" cap="none" baseline="0">
                <a:solidFill>
                  <a:srgbClr val="C00000"/>
                </a:solidFill>
                <a:latin typeface="Calibri"/>
                <a:ea typeface="Calibri"/>
                <a:cs typeface="Calibri"/>
                <a:sym typeface="Calibri"/>
              </a:rPr>
              <a:t>Agarose Gel Electrophoresis</a:t>
            </a:r>
          </a:p>
        </p:txBody>
      </p:sp>
      <p:sp>
        <p:nvSpPr>
          <p:cNvPr id="222" name="Shape 222"/>
          <p:cNvSpPr/>
          <p:nvPr/>
        </p:nvSpPr>
        <p:spPr>
          <a:xfrm>
            <a:off x="7543800" y="5459848"/>
            <a:ext cx="1371599" cy="1169551"/>
          </a:xfrm>
          <a:prstGeom prst="rect">
            <a:avLst/>
          </a:prstGeom>
          <a:noFill/>
          <a:ln>
            <a:noFill/>
          </a:ln>
        </p:spPr>
        <p:txBody>
          <a:bodyPr lIns="91425" tIns="45700" rIns="91425" bIns="45700" anchor="t" anchorCtr="0">
            <a:noAutofit/>
          </a:bodyPr>
          <a:lstStyle/>
          <a:p>
            <a:pPr marL="0" marR="0" lvl="0" indent="0" algn="l" rtl="0">
              <a:buSzPct val="25000"/>
              <a:buNone/>
            </a:pPr>
            <a:r>
              <a:rPr lang="en-US" sz="1400" b="0" i="0" u="none" strike="noStrike" cap="none" baseline="0">
                <a:solidFill>
                  <a:schemeClr val="dk1"/>
                </a:solidFill>
                <a:latin typeface="Calibri"/>
                <a:ea typeface="Calibri"/>
                <a:cs typeface="Calibri"/>
                <a:sym typeface="Calibri"/>
              </a:rPr>
              <a:t>A </a:t>
            </a:r>
            <a:r>
              <a:rPr lang="en-US" sz="1400" b="0" i="0" u="sng" strike="noStrike" cap="none" baseline="0">
                <a:solidFill>
                  <a:schemeClr val="dk1"/>
                </a:solidFill>
                <a:latin typeface="Calibri"/>
                <a:ea typeface="Calibri"/>
                <a:cs typeface="Calibri"/>
                <a:sym typeface="Calibri"/>
              </a:rPr>
              <a:t>DNA ladder </a:t>
            </a:r>
            <a:r>
              <a:rPr lang="en-US" sz="1400" b="0" i="0" u="none" strike="noStrike" cap="none" baseline="0">
                <a:solidFill>
                  <a:schemeClr val="dk1"/>
                </a:solidFill>
                <a:latin typeface="Calibri"/>
                <a:ea typeface="Calibri"/>
                <a:cs typeface="Calibri"/>
                <a:sym typeface="Calibri"/>
              </a:rPr>
              <a:t>is added so you can determine the size of your DNA fragments</a:t>
            </a:r>
          </a:p>
        </p:txBody>
      </p:sp>
      <p:sp>
        <p:nvSpPr>
          <p:cNvPr id="223" name="Shape 223"/>
          <p:cNvSpPr/>
          <p:nvPr/>
        </p:nvSpPr>
        <p:spPr>
          <a:xfrm>
            <a:off x="609600" y="1979224"/>
            <a:ext cx="3733800" cy="3693318"/>
          </a:xfrm>
          <a:prstGeom prst="rect">
            <a:avLst/>
          </a:prstGeom>
          <a:noFill/>
          <a:ln>
            <a:noFill/>
          </a:ln>
        </p:spPr>
        <p:txBody>
          <a:bodyPr lIns="91425" tIns="45700" rIns="91425" bIns="45700" anchor="t" anchorCtr="0">
            <a:noAutofit/>
          </a:bodyPr>
          <a:lstStyle/>
          <a:p>
            <a:pPr marL="274320" marR="0" lvl="0" indent="-27432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Electrophoresis</a:t>
            </a:r>
          </a:p>
          <a:p>
            <a:pPr marL="640080" marR="0" lvl="1" indent="-28448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Uses an electrical current  to separate molecules with different charges</a:t>
            </a:r>
          </a:p>
          <a:p>
            <a:endParaRPr lang="en-US" sz="1800" b="0" i="0" u="none" strike="noStrike" cap="none" baseline="0">
              <a:solidFill>
                <a:schemeClr val="dk1"/>
              </a:solidFill>
              <a:latin typeface="Calibri"/>
              <a:ea typeface="Calibri"/>
              <a:cs typeface="Calibri"/>
              <a:sym typeface="Calibri"/>
            </a:endParaRPr>
          </a:p>
          <a:p>
            <a:pPr marL="274320" marR="0" lvl="0" indent="-27432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Agarose</a:t>
            </a:r>
          </a:p>
          <a:p>
            <a:pPr marL="640080" marR="0" lvl="1" indent="-28448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Used separate molecules by shape and size</a:t>
            </a:r>
          </a:p>
          <a:p>
            <a:endParaRPr lang="en-US" sz="1800" b="0" i="0" u="none" strike="noStrike" cap="none" baseline="0">
              <a:solidFill>
                <a:schemeClr val="dk1"/>
              </a:solidFill>
              <a:latin typeface="Calibri"/>
              <a:ea typeface="Calibri"/>
              <a:cs typeface="Calibri"/>
              <a:sym typeface="Calibri"/>
            </a:endParaRPr>
          </a:p>
          <a:p>
            <a:pPr marL="274320" marR="0" lvl="0" indent="-27432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Agarose Gel Electrophoresis</a:t>
            </a:r>
          </a:p>
          <a:p>
            <a:pPr marL="640080" marR="0" lvl="1" indent="-284480" algn="l" rtl="0">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Pulls molecules through an agarose gel using an electrical current</a:t>
            </a:r>
          </a:p>
        </p:txBody>
      </p:sp>
    </p:spTree>
    <p:extLst>
      <p:ext uri="{BB962C8B-B14F-4D97-AF65-F5344CB8AC3E}">
        <p14:creationId xmlns:p14="http://schemas.microsoft.com/office/powerpoint/2010/main" val="40178342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500"/>
                                          </p:stCondLst>
                                        </p:cTn>
                                        <p:tgtEl>
                                          <p:spTgt spid="2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193"/>
                                        </p:tgtEl>
                                      </p:cBhvr>
                                    </p:animEffect>
                                    <p:set>
                                      <p:cBhvr>
                                        <p:cTn id="12" dur="1" fill="hold">
                                          <p:stCondLst>
                                            <p:cond delay="1"/>
                                          </p:stCondLst>
                                        </p:cTn>
                                        <p:tgtEl>
                                          <p:spTgt spid="19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1"/>
                                        <p:tgtEl>
                                          <p:spTgt spid="194"/>
                                        </p:tgtEl>
                                      </p:cBhvr>
                                    </p:animEffect>
                                  </p:childTnLst>
                                </p:cTn>
                              </p:par>
                              <p:par>
                                <p:cTn id="16" presetID="10" presetClass="exit" presetSubtype="0" fill="hold" nodeType="withEffect">
                                  <p:stCondLst>
                                    <p:cond delay="0"/>
                                  </p:stCondLst>
                                  <p:childTnLst>
                                    <p:animEffect transition="out" filter="fade">
                                      <p:cBhvr>
                                        <p:cTn id="17" dur="1"/>
                                        <p:tgtEl>
                                          <p:spTgt spid="214"/>
                                        </p:tgtEl>
                                      </p:cBhvr>
                                    </p:animEffect>
                                    <p:set>
                                      <p:cBhvr>
                                        <p:cTn id="18" dur="1" fill="hold">
                                          <p:stCondLst>
                                            <p:cond delay="1"/>
                                          </p:stCondLst>
                                        </p:cTn>
                                        <p:tgtEl>
                                          <p:spTgt spid="2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
                                        <p:tgtEl>
                                          <p:spTgt spid="215"/>
                                        </p:tgtEl>
                                      </p:cBhvr>
                                    </p:animEffect>
                                    <p:set>
                                      <p:cBhvr>
                                        <p:cTn id="21" dur="1" fill="hold">
                                          <p:stCondLst>
                                            <p:cond delay="1"/>
                                          </p:stCondLst>
                                        </p:cTn>
                                        <p:tgtEl>
                                          <p:spTgt spid="2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
                                        <p:tgtEl>
                                          <p:spTgt spid="216"/>
                                        </p:tgtEl>
                                      </p:cBhvr>
                                    </p:animEffect>
                                    <p:set>
                                      <p:cBhvr>
                                        <p:cTn id="24" dur="1" fill="hold">
                                          <p:stCondLst>
                                            <p:cond delay="1"/>
                                          </p:stCondLst>
                                        </p:cTn>
                                        <p:tgtEl>
                                          <p:spTgt spid="21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
                                        <p:tgtEl>
                                          <p:spTgt spid="217"/>
                                        </p:tgtEl>
                                      </p:cBhvr>
                                    </p:animEffect>
                                    <p:set>
                                      <p:cBhvr>
                                        <p:cTn id="27" dur="1" fill="hold">
                                          <p:stCondLst>
                                            <p:cond delay="1"/>
                                          </p:stCondLst>
                                        </p:cTn>
                                        <p:tgtEl>
                                          <p:spTgt spid="2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
                                        <p:tgtEl>
                                          <p:spTgt spid="218"/>
                                        </p:tgtEl>
                                      </p:cBhvr>
                                    </p:animEffect>
                                    <p:set>
                                      <p:cBhvr>
                                        <p:cTn id="30" dur="1" fill="hold">
                                          <p:stCondLst>
                                            <p:cond delay="1"/>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457200" y="228600"/>
            <a:ext cx="4743607" cy="1200329"/>
          </a:xfrm>
          <a:prstGeom prst="rect">
            <a:avLst/>
          </a:prstGeom>
          <a:noFill/>
          <a:ln>
            <a:noFill/>
          </a:ln>
        </p:spPr>
        <p:txBody>
          <a:bodyPr lIns="91425" tIns="45700" rIns="91425" bIns="45700" anchor="t" anchorCtr="0">
            <a:noAutofit/>
          </a:bodyPr>
          <a:lstStyle/>
          <a:p>
            <a:pPr marL="0" marR="0" lvl="0" indent="0" algn="ctr" rtl="0">
              <a:buSzPct val="25000"/>
              <a:buNone/>
            </a:pPr>
            <a:r>
              <a:rPr lang="en-US" sz="3600" b="1" i="0" u="none" strike="noStrike" cap="none" baseline="0">
                <a:solidFill>
                  <a:schemeClr val="dk1"/>
                </a:solidFill>
                <a:latin typeface="Calibri"/>
                <a:ea typeface="Calibri"/>
                <a:cs typeface="Calibri"/>
                <a:sym typeface="Calibri"/>
              </a:rPr>
              <a:t>ACTIVITY #2</a:t>
            </a:r>
          </a:p>
          <a:p>
            <a:pPr marL="0" marR="0" lvl="0" indent="0" algn="ctr" rtl="0">
              <a:buSzPct val="25000"/>
              <a:buNone/>
            </a:pPr>
            <a:r>
              <a:rPr lang="en-US" sz="3600" b="1" i="0" u="none" strike="noStrike" cap="none" baseline="0">
                <a:solidFill>
                  <a:schemeClr val="dk1"/>
                </a:solidFill>
                <a:latin typeface="Calibri"/>
                <a:ea typeface="Calibri"/>
                <a:cs typeface="Calibri"/>
                <a:sym typeface="Calibri"/>
              </a:rPr>
              <a:t>MAKING A DNA MODEL</a:t>
            </a:r>
          </a:p>
        </p:txBody>
      </p:sp>
      <p:sp>
        <p:nvSpPr>
          <p:cNvPr id="230" name="Shape 230"/>
          <p:cNvSpPr txBox="1"/>
          <p:nvPr/>
        </p:nvSpPr>
        <p:spPr>
          <a:xfrm>
            <a:off x="76200" y="1873508"/>
            <a:ext cx="5638800" cy="4893647"/>
          </a:xfrm>
          <a:prstGeom prst="rect">
            <a:avLst/>
          </a:prstGeom>
          <a:noFill/>
          <a:ln>
            <a:noFill/>
          </a:ln>
        </p:spPr>
        <p:txBody>
          <a:bodyPr lIns="91425" tIns="45700" rIns="91425" bIns="45700" anchor="t" anchorCtr="0">
            <a:noAutofit/>
          </a:bodyPr>
          <a:lstStyle/>
          <a:p>
            <a:pPr marL="0" marR="0" lvl="0" indent="0" algn="l" rtl="0">
              <a:buSzPct val="25000"/>
              <a:buNone/>
            </a:pPr>
            <a:r>
              <a:rPr lang="en-US" sz="2400" b="0" i="0" u="none" strike="noStrike" cap="none" baseline="0">
                <a:solidFill>
                  <a:schemeClr val="dk1"/>
                </a:solidFill>
                <a:latin typeface="Calibri"/>
                <a:ea typeface="Calibri"/>
                <a:cs typeface="Calibri"/>
                <a:sym typeface="Calibri"/>
              </a:rPr>
              <a:t>Models are used by scientists to </a:t>
            </a:r>
            <a:r>
              <a:rPr lang="en-US" sz="2400" b="1" i="0" u="none" strike="noStrike" cap="none" baseline="0">
                <a:solidFill>
                  <a:srgbClr val="C00000"/>
                </a:solidFill>
                <a:latin typeface="Calibri"/>
                <a:ea typeface="Calibri"/>
                <a:cs typeface="Calibri"/>
                <a:sym typeface="Calibri"/>
              </a:rPr>
              <a:t>describe ideas</a:t>
            </a:r>
            <a:r>
              <a:rPr lang="en-US" sz="2400" b="0" i="0" u="none" strike="noStrike" cap="none" baseline="0">
                <a:solidFill>
                  <a:schemeClr val="dk1"/>
                </a:solidFill>
                <a:latin typeface="Calibri"/>
                <a:ea typeface="Calibri"/>
                <a:cs typeface="Calibri"/>
                <a:sym typeface="Calibri"/>
              </a:rPr>
              <a:t>, understand biological processes and make predictions.</a:t>
            </a:r>
          </a:p>
          <a:p>
            <a:endParaRPr lang="en-US" sz="2400" b="0" i="0" u="none" strike="noStrike" cap="none" baseline="0">
              <a:solidFill>
                <a:schemeClr val="dk1"/>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Each bench has one strand of DNA.  </a:t>
            </a:r>
          </a:p>
          <a:p>
            <a:endParaRPr lang="en-US" sz="2400" b="0" i="0" u="none" strike="noStrike" cap="none" baseline="0">
              <a:solidFill>
                <a:schemeClr val="dk1"/>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Build the complementary strand using the free nucleotides at your bench.</a:t>
            </a:r>
          </a:p>
          <a:p>
            <a:endParaRPr lang="en-US" sz="2400" b="0" i="0" u="none" strike="noStrike" cap="none" baseline="0">
              <a:solidFill>
                <a:schemeClr val="dk1"/>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The magnetic bars represent the </a:t>
            </a:r>
            <a:r>
              <a:rPr lang="en-US" sz="2400" b="1" i="0" u="none" strike="noStrike" cap="none" baseline="0">
                <a:solidFill>
                  <a:srgbClr val="C00000"/>
                </a:solidFill>
                <a:latin typeface="Calibri"/>
                <a:ea typeface="Calibri"/>
                <a:cs typeface="Calibri"/>
                <a:sym typeface="Calibri"/>
              </a:rPr>
              <a:t>hydrogen bonds</a:t>
            </a:r>
            <a:r>
              <a:rPr lang="en-US" sz="2400" b="0" i="0" u="none" strike="noStrike" cap="none" baseline="0">
                <a:solidFill>
                  <a:schemeClr val="dk1"/>
                </a:solidFill>
                <a:latin typeface="Calibri"/>
                <a:ea typeface="Calibri"/>
                <a:cs typeface="Calibri"/>
                <a:sym typeface="Calibri"/>
              </a:rPr>
              <a:t>.</a:t>
            </a:r>
          </a:p>
          <a:p>
            <a:endParaRPr lang="en-US" sz="2400" b="0" i="0" u="none" strike="noStrike" cap="none" baseline="0">
              <a:solidFill>
                <a:schemeClr val="dk1"/>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After building your model, twist the strands.</a:t>
            </a:r>
          </a:p>
        </p:txBody>
      </p:sp>
      <p:sp>
        <p:nvSpPr>
          <p:cNvPr id="231" name="Shape 231"/>
          <p:cNvSpPr/>
          <p:nvPr/>
        </p:nvSpPr>
        <p:spPr>
          <a:xfrm rot="5400000">
            <a:off x="4295963" y="2298598"/>
            <a:ext cx="6511838" cy="2302165"/>
          </a:xfrm>
          <a:prstGeom prst="rect">
            <a:avLst/>
          </a:prstGeom>
          <a:blipFill>
            <a:blip r:embed="rId3"/>
            <a:stretch>
              <a:fillRect/>
            </a:stretch>
          </a:blipFill>
        </p:spPr>
      </p:sp>
    </p:spTree>
    <p:extLst>
      <p:ext uri="{BB962C8B-B14F-4D97-AF65-F5344CB8AC3E}">
        <p14:creationId xmlns:p14="http://schemas.microsoft.com/office/powerpoint/2010/main" val="190021951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docstoccdn.com/thumb/orig/109845472.png"/>
          <p:cNvPicPr>
            <a:picLocks noChangeAspect="1" noChangeArrowheads="1"/>
          </p:cNvPicPr>
          <p:nvPr/>
        </p:nvPicPr>
        <p:blipFill>
          <a:blip r:embed="rId2" cstate="print"/>
          <a:srcRect/>
          <a:stretch>
            <a:fillRect/>
          </a:stretch>
        </p:blipFill>
        <p:spPr bwMode="auto">
          <a:xfrm>
            <a:off x="457200" y="609600"/>
            <a:ext cx="6498932" cy="4876800"/>
          </a:xfrm>
          <a:prstGeom prst="rect">
            <a:avLst/>
          </a:prstGeom>
          <a:noFill/>
        </p:spPr>
      </p:pic>
      <p:sp>
        <p:nvSpPr>
          <p:cNvPr id="2" name="TextBox 1"/>
          <p:cNvSpPr txBox="1"/>
          <p:nvPr/>
        </p:nvSpPr>
        <p:spPr>
          <a:xfrm>
            <a:off x="3276600" y="2362200"/>
            <a:ext cx="5867400" cy="3600986"/>
          </a:xfrm>
          <a:prstGeom prst="rect">
            <a:avLst/>
          </a:prstGeom>
          <a:solidFill>
            <a:schemeClr val="bg1"/>
          </a:solidFill>
        </p:spPr>
        <p:txBody>
          <a:bodyPr wrap="square" rtlCol="0">
            <a:spAutoFit/>
          </a:bodyPr>
          <a:lstStyle/>
          <a:p>
            <a:pPr algn="ctr"/>
            <a:r>
              <a:rPr lang="en-US" sz="5400" b="1" dirty="0" smtClean="0"/>
              <a:t>GENES, MUTATIONS &amp; DISEASES:</a:t>
            </a:r>
          </a:p>
          <a:p>
            <a:pPr algn="ctr"/>
            <a:r>
              <a:rPr lang="en-US" sz="4000" b="1" dirty="0" smtClean="0"/>
              <a:t>UNDERSTANDING THE ORIGINS OF GENETIC DISORDERS</a:t>
            </a:r>
            <a:endParaRPr lang="en-US" sz="4000" b="1" dirty="0"/>
          </a:p>
        </p:txBody>
      </p:sp>
      <p:sp>
        <p:nvSpPr>
          <p:cNvPr id="3" name="Rectangle 2"/>
          <p:cNvSpPr/>
          <p:nvPr/>
        </p:nvSpPr>
        <p:spPr>
          <a:xfrm>
            <a:off x="497509" y="5583787"/>
            <a:ext cx="1636987" cy="246221"/>
          </a:xfrm>
          <a:prstGeom prst="rect">
            <a:avLst/>
          </a:prstGeom>
        </p:spPr>
        <p:txBody>
          <a:bodyPr wrap="none">
            <a:spAutoFit/>
          </a:bodyPr>
          <a:lstStyle/>
          <a:p>
            <a:r>
              <a:rPr lang="en-US" sz="1000" dirty="0"/>
              <a:t>http://www.raogk.org/dna/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386398" cy="646331"/>
          </a:xfrm>
          <a:prstGeom prst="rect">
            <a:avLst/>
          </a:prstGeom>
          <a:noFill/>
        </p:spPr>
        <p:txBody>
          <a:bodyPr wrap="none" rtlCol="0">
            <a:spAutoFit/>
          </a:bodyPr>
          <a:lstStyle/>
          <a:p>
            <a:r>
              <a:rPr lang="en-US" sz="3600" b="1" dirty="0" smtClean="0"/>
              <a:t>SICKLE-CELL ANEMIA IS A </a:t>
            </a:r>
            <a:r>
              <a:rPr lang="en-US" sz="3600" b="1" u="sng" dirty="0" smtClean="0"/>
              <a:t>GENETIC</a:t>
            </a:r>
            <a:r>
              <a:rPr lang="en-US" sz="3600" b="1" dirty="0" smtClean="0"/>
              <a:t> DISEASE</a:t>
            </a:r>
            <a:endParaRPr lang="en-US" sz="3600" b="1" dirty="0"/>
          </a:p>
        </p:txBody>
      </p:sp>
      <p:pic>
        <p:nvPicPr>
          <p:cNvPr id="2050" name="Picture 2" descr="http://geneed.nlm.nih.gov/images/sickle_cell_disease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30363"/>
            <a:ext cx="4991100" cy="3124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0" y="4876800"/>
            <a:ext cx="1620957" cy="246221"/>
          </a:xfrm>
          <a:prstGeom prst="rect">
            <a:avLst/>
          </a:prstGeom>
        </p:spPr>
        <p:txBody>
          <a:bodyPr wrap="none">
            <a:spAutoFit/>
          </a:bodyPr>
          <a:lstStyle/>
          <a:p>
            <a:r>
              <a:rPr lang="en-US" sz="1000" dirty="0"/>
              <a:t>http://geneed.nlm.nih.gov/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0946" y="2325469"/>
            <a:ext cx="4258474" cy="1200329"/>
          </a:xfrm>
          <a:prstGeom prst="rect">
            <a:avLst/>
          </a:prstGeom>
          <a:noFill/>
        </p:spPr>
        <p:txBody>
          <a:bodyPr wrap="none" rtlCol="0">
            <a:spAutoFit/>
          </a:bodyPr>
          <a:lstStyle/>
          <a:p>
            <a:pPr algn="ctr"/>
            <a:r>
              <a:rPr lang="en-US" sz="7200" b="1" dirty="0" smtClean="0"/>
              <a:t>LESSON #1</a:t>
            </a:r>
            <a:endParaRPr lang="en-US" sz="7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789" y="533400"/>
            <a:ext cx="1577611" cy="646331"/>
          </a:xfrm>
          <a:prstGeom prst="rect">
            <a:avLst/>
          </a:prstGeom>
          <a:noFill/>
        </p:spPr>
        <p:txBody>
          <a:bodyPr wrap="none" rtlCol="0">
            <a:spAutoFit/>
          </a:bodyPr>
          <a:lstStyle/>
          <a:p>
            <a:r>
              <a:rPr lang="en-US" sz="3600" b="1" i="1" dirty="0"/>
              <a:t>g</a:t>
            </a:r>
            <a:r>
              <a:rPr lang="en-US" sz="3600" b="1" i="1" dirty="0" smtClean="0"/>
              <a:t>enetic</a:t>
            </a:r>
            <a:endParaRPr lang="en-US" sz="3600" b="1" i="1" dirty="0"/>
          </a:p>
        </p:txBody>
      </p:sp>
      <p:sp>
        <p:nvSpPr>
          <p:cNvPr id="6" name="TextBox 5"/>
          <p:cNvSpPr txBox="1"/>
          <p:nvPr/>
        </p:nvSpPr>
        <p:spPr>
          <a:xfrm>
            <a:off x="1013189" y="1258669"/>
            <a:ext cx="1124026" cy="646331"/>
          </a:xfrm>
          <a:prstGeom prst="rect">
            <a:avLst/>
          </a:prstGeom>
          <a:noFill/>
        </p:spPr>
        <p:txBody>
          <a:bodyPr wrap="none" rtlCol="0">
            <a:spAutoFit/>
          </a:bodyPr>
          <a:lstStyle/>
          <a:p>
            <a:r>
              <a:rPr lang="en-US" sz="3600" b="1" i="1" dirty="0" smtClean="0">
                <a:solidFill>
                  <a:srgbClr val="C00000"/>
                </a:solidFill>
              </a:rPr>
              <a:t>gene</a:t>
            </a:r>
            <a:endParaRPr lang="en-US" sz="3600" b="1" i="1" dirty="0">
              <a:solidFill>
                <a:srgbClr val="C00000"/>
              </a:solidFill>
            </a:endParaRPr>
          </a:p>
        </p:txBody>
      </p:sp>
      <p:sp>
        <p:nvSpPr>
          <p:cNvPr id="7" name="TextBox 6"/>
          <p:cNvSpPr txBox="1"/>
          <p:nvPr/>
        </p:nvSpPr>
        <p:spPr>
          <a:xfrm>
            <a:off x="1676400" y="2438400"/>
            <a:ext cx="4586897" cy="523220"/>
          </a:xfrm>
          <a:prstGeom prst="rect">
            <a:avLst/>
          </a:prstGeom>
          <a:noFill/>
        </p:spPr>
        <p:txBody>
          <a:bodyPr wrap="none" rtlCol="0">
            <a:spAutoFit/>
          </a:bodyPr>
          <a:lstStyle/>
          <a:p>
            <a:r>
              <a:rPr lang="en-US" sz="2800" dirty="0" smtClean="0"/>
              <a:t>- fundamental unit of heredity</a:t>
            </a:r>
            <a:endParaRPr lang="en-US" sz="2800" dirty="0"/>
          </a:p>
        </p:txBody>
      </p:sp>
      <p:sp>
        <p:nvSpPr>
          <p:cNvPr id="8" name="TextBox 7"/>
          <p:cNvSpPr txBox="1"/>
          <p:nvPr/>
        </p:nvSpPr>
        <p:spPr>
          <a:xfrm>
            <a:off x="1676400" y="1905000"/>
            <a:ext cx="7018332" cy="523220"/>
          </a:xfrm>
          <a:prstGeom prst="rect">
            <a:avLst/>
          </a:prstGeom>
          <a:noFill/>
        </p:spPr>
        <p:txBody>
          <a:bodyPr wrap="none" rtlCol="0">
            <a:spAutoFit/>
          </a:bodyPr>
          <a:lstStyle/>
          <a:p>
            <a:r>
              <a:rPr lang="en-US" sz="2800" dirty="0" smtClean="0"/>
              <a:t>- set of instructions, typically to make a protein</a:t>
            </a:r>
            <a:endParaRPr lang="en-US" sz="2800" dirty="0"/>
          </a:p>
        </p:txBody>
      </p:sp>
      <p:sp>
        <p:nvSpPr>
          <p:cNvPr id="12" name="TextBox 11"/>
          <p:cNvSpPr txBox="1"/>
          <p:nvPr/>
        </p:nvSpPr>
        <p:spPr>
          <a:xfrm>
            <a:off x="1676400" y="2967335"/>
            <a:ext cx="6484147" cy="523220"/>
          </a:xfrm>
          <a:prstGeom prst="rect">
            <a:avLst/>
          </a:prstGeom>
          <a:noFill/>
        </p:spPr>
        <p:txBody>
          <a:bodyPr wrap="none" rtlCol="0">
            <a:spAutoFit/>
          </a:bodyPr>
          <a:lstStyle/>
          <a:p>
            <a:r>
              <a:rPr lang="en-US" sz="2800" dirty="0" smtClean="0"/>
              <a:t>- composed of deoxyribonucleic acid (</a:t>
            </a:r>
            <a:r>
              <a:rPr lang="en-US" sz="2800" b="1" dirty="0" smtClean="0">
                <a:solidFill>
                  <a:srgbClr val="C00000"/>
                </a:solidFill>
              </a:rPr>
              <a:t>DNA</a:t>
            </a:r>
            <a:r>
              <a:rPr lang="en-US" sz="2800" dirty="0" smtClean="0"/>
              <a:t>)</a:t>
            </a:r>
            <a:endParaRPr lang="en-US" sz="2800" dirty="0"/>
          </a:p>
        </p:txBody>
      </p:sp>
      <p:pic>
        <p:nvPicPr>
          <p:cNvPr id="3074" name="Picture 2" descr="http://sciencelearn.org.nz/var/sciencelearn/storage/images/contexts/uniquely-me/sci-media/images/cell-chromosomes-and-dna/464336-1-eng-NZ/Cell-chromosomes-and-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82" y="3442144"/>
            <a:ext cx="4864718" cy="3243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400" y="4495800"/>
            <a:ext cx="622286" cy="369332"/>
          </a:xfrm>
          <a:prstGeom prst="rect">
            <a:avLst/>
          </a:prstGeom>
          <a:noFill/>
        </p:spPr>
        <p:txBody>
          <a:bodyPr wrap="none" rtlCol="0">
            <a:spAutoFit/>
          </a:bodyPr>
          <a:lstStyle/>
          <a:p>
            <a:r>
              <a:rPr lang="en-US" b="1" dirty="0" smtClean="0"/>
              <a:t>DNA</a:t>
            </a:r>
            <a:endParaRPr lang="en-US" b="1" dirty="0"/>
          </a:p>
        </p:txBody>
      </p:sp>
      <p:sp>
        <p:nvSpPr>
          <p:cNvPr id="10" name="TextBox 9"/>
          <p:cNvSpPr txBox="1"/>
          <p:nvPr/>
        </p:nvSpPr>
        <p:spPr>
          <a:xfrm>
            <a:off x="3858374" y="3719377"/>
            <a:ext cx="1160318" cy="307777"/>
          </a:xfrm>
          <a:prstGeom prst="rect">
            <a:avLst/>
          </a:prstGeom>
          <a:solidFill>
            <a:schemeClr val="bg1"/>
          </a:solidFill>
        </p:spPr>
        <p:txBody>
          <a:bodyPr wrap="none" rtlCol="0">
            <a:spAutoFit/>
          </a:bodyPr>
          <a:lstStyle/>
          <a:p>
            <a:r>
              <a:rPr lang="en-US" sz="1400" b="1" dirty="0" smtClean="0"/>
              <a:t>chromosome</a:t>
            </a:r>
            <a:endParaRPr lang="en-US" sz="1400" b="1" dirty="0"/>
          </a:p>
        </p:txBody>
      </p:sp>
      <p:sp>
        <p:nvSpPr>
          <p:cNvPr id="11" name="TextBox 10"/>
          <p:cNvSpPr txBox="1"/>
          <p:nvPr/>
        </p:nvSpPr>
        <p:spPr>
          <a:xfrm>
            <a:off x="3075723" y="3490555"/>
            <a:ext cx="755335" cy="307777"/>
          </a:xfrm>
          <a:prstGeom prst="rect">
            <a:avLst/>
          </a:prstGeom>
          <a:solidFill>
            <a:schemeClr val="bg1"/>
          </a:solidFill>
        </p:spPr>
        <p:txBody>
          <a:bodyPr wrap="none" rtlCol="0">
            <a:spAutoFit/>
          </a:bodyPr>
          <a:lstStyle/>
          <a:p>
            <a:r>
              <a:rPr lang="en-US" sz="1400" b="1" dirty="0" smtClean="0"/>
              <a:t>nucleus</a:t>
            </a: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b="25843"/>
          <a:stretch>
            <a:fillRect/>
          </a:stretch>
        </p:blipFill>
        <p:spPr bwMode="auto">
          <a:xfrm>
            <a:off x="4724400" y="304800"/>
            <a:ext cx="3886200" cy="1596203"/>
          </a:xfrm>
          <a:prstGeom prst="rect">
            <a:avLst/>
          </a:prstGeom>
          <a:noFill/>
          <a:ln w="9525">
            <a:noFill/>
            <a:miter lim="800000"/>
            <a:headEnd/>
            <a:tailEnd/>
          </a:ln>
          <a:effectLst/>
        </p:spPr>
      </p:pic>
      <p:sp>
        <p:nvSpPr>
          <p:cNvPr id="7" name="TextBox 6"/>
          <p:cNvSpPr txBox="1"/>
          <p:nvPr/>
        </p:nvSpPr>
        <p:spPr>
          <a:xfrm>
            <a:off x="457200" y="685800"/>
            <a:ext cx="1124026" cy="646331"/>
          </a:xfrm>
          <a:prstGeom prst="rect">
            <a:avLst/>
          </a:prstGeom>
          <a:noFill/>
        </p:spPr>
        <p:txBody>
          <a:bodyPr wrap="none" rtlCol="0">
            <a:spAutoFit/>
          </a:bodyPr>
          <a:lstStyle/>
          <a:p>
            <a:r>
              <a:rPr lang="en-US" sz="3600" b="1" i="1" dirty="0" smtClean="0"/>
              <a:t>gene</a:t>
            </a:r>
            <a:endParaRPr lang="en-US" sz="3600" b="1" i="1" dirty="0"/>
          </a:p>
        </p:txBody>
      </p:sp>
      <p:sp>
        <p:nvSpPr>
          <p:cNvPr id="11" name="TextBox 10"/>
          <p:cNvSpPr txBox="1"/>
          <p:nvPr/>
        </p:nvSpPr>
        <p:spPr>
          <a:xfrm>
            <a:off x="1063185" y="1295400"/>
            <a:ext cx="1059906" cy="646331"/>
          </a:xfrm>
          <a:prstGeom prst="rect">
            <a:avLst/>
          </a:prstGeom>
          <a:noFill/>
        </p:spPr>
        <p:txBody>
          <a:bodyPr wrap="none" rtlCol="0">
            <a:spAutoFit/>
          </a:bodyPr>
          <a:lstStyle/>
          <a:p>
            <a:r>
              <a:rPr lang="en-US" sz="3600" b="1" i="1" dirty="0" smtClean="0"/>
              <a:t>DNA</a:t>
            </a:r>
            <a:endParaRPr lang="en-US" sz="3600" b="1" i="1" dirty="0"/>
          </a:p>
        </p:txBody>
      </p:sp>
      <p:sp>
        <p:nvSpPr>
          <p:cNvPr id="12" name="TextBox 11"/>
          <p:cNvSpPr txBox="1"/>
          <p:nvPr/>
        </p:nvSpPr>
        <p:spPr>
          <a:xfrm>
            <a:off x="1295400" y="3408402"/>
            <a:ext cx="3581400" cy="1384995"/>
          </a:xfrm>
          <a:prstGeom prst="rect">
            <a:avLst/>
          </a:prstGeom>
          <a:noFill/>
        </p:spPr>
        <p:txBody>
          <a:bodyPr wrap="square" rtlCol="0">
            <a:spAutoFit/>
          </a:bodyPr>
          <a:lstStyle/>
          <a:p>
            <a:r>
              <a:rPr lang="en-US" sz="2800" dirty="0" smtClean="0"/>
              <a:t>- nucleic acids are composed of </a:t>
            </a:r>
            <a:r>
              <a:rPr lang="en-US" sz="2800" b="1" dirty="0" smtClean="0">
                <a:solidFill>
                  <a:srgbClr val="C00000"/>
                </a:solidFill>
              </a:rPr>
              <a:t>nucleotides</a:t>
            </a:r>
            <a:endParaRPr lang="en-US" sz="2800" b="1" dirty="0">
              <a:solidFill>
                <a:srgbClr val="C00000"/>
              </a:solidFill>
            </a:endParaRPr>
          </a:p>
        </p:txBody>
      </p:sp>
      <p:sp>
        <p:nvSpPr>
          <p:cNvPr id="13" name="TextBox 12"/>
          <p:cNvSpPr txBox="1"/>
          <p:nvPr/>
        </p:nvSpPr>
        <p:spPr>
          <a:xfrm>
            <a:off x="1272810" y="2017931"/>
            <a:ext cx="3756389" cy="1384995"/>
          </a:xfrm>
          <a:prstGeom prst="rect">
            <a:avLst/>
          </a:prstGeom>
          <a:noFill/>
        </p:spPr>
        <p:txBody>
          <a:bodyPr wrap="square" rtlCol="0">
            <a:spAutoFit/>
          </a:bodyPr>
          <a:lstStyle/>
          <a:p>
            <a:r>
              <a:rPr lang="en-US" sz="2800" dirty="0" smtClean="0"/>
              <a:t>- DNA is composed of two strands of </a:t>
            </a:r>
            <a:r>
              <a:rPr lang="en-US" sz="2800" b="1" dirty="0" smtClean="0">
                <a:solidFill>
                  <a:srgbClr val="C00000"/>
                </a:solidFill>
              </a:rPr>
              <a:t>nucleic acids</a:t>
            </a:r>
            <a:endParaRPr lang="en-US" sz="2800" b="1" dirty="0">
              <a:solidFill>
                <a:srgbClr val="C00000"/>
              </a:solidFill>
            </a:endParaRPr>
          </a:p>
        </p:txBody>
      </p:sp>
      <p:pic>
        <p:nvPicPr>
          <p:cNvPr id="18436" name="Picture 4" descr="http://truthfall.com/wp-content/uploads/2012/06/DNA-database.jpg"/>
          <p:cNvPicPr>
            <a:picLocks noChangeAspect="1" noChangeArrowheads="1"/>
          </p:cNvPicPr>
          <p:nvPr/>
        </p:nvPicPr>
        <p:blipFill>
          <a:blip r:embed="rId3" cstate="print"/>
          <a:srcRect/>
          <a:stretch>
            <a:fillRect/>
          </a:stretch>
        </p:blipFill>
        <p:spPr bwMode="auto">
          <a:xfrm>
            <a:off x="5105400" y="2438400"/>
            <a:ext cx="3810000" cy="3810001"/>
          </a:xfrm>
          <a:prstGeom prst="rect">
            <a:avLst/>
          </a:prstGeom>
          <a:noFill/>
        </p:spPr>
      </p:pic>
      <p:cxnSp>
        <p:nvCxnSpPr>
          <p:cNvPr id="16" name="Straight Arrow Connector 15"/>
          <p:cNvCxnSpPr/>
          <p:nvPr/>
        </p:nvCxnSpPr>
        <p:spPr>
          <a:xfrm>
            <a:off x="7239000" y="1447800"/>
            <a:ext cx="228600" cy="8382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486400" y="4953000"/>
            <a:ext cx="1143000" cy="7620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4358889" y="5257800"/>
            <a:ext cx="1051311" cy="475566"/>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33600" y="5638800"/>
            <a:ext cx="2225289" cy="646331"/>
          </a:xfrm>
          <a:prstGeom prst="rect">
            <a:avLst/>
          </a:prstGeom>
          <a:solidFill>
            <a:srgbClr val="00B050"/>
          </a:solidFill>
        </p:spPr>
        <p:txBody>
          <a:bodyPr wrap="none" rtlCol="0">
            <a:spAutoFit/>
          </a:bodyPr>
          <a:lstStyle/>
          <a:p>
            <a:r>
              <a:rPr lang="en-US" sz="3600" b="1" dirty="0" smtClean="0"/>
              <a:t>nucleotide</a:t>
            </a:r>
            <a:endParaRPr lang="en-US" sz="3600" b="1" dirty="0"/>
          </a:p>
        </p:txBody>
      </p:sp>
      <p:sp>
        <p:nvSpPr>
          <p:cNvPr id="2" name="Rectangle 1"/>
          <p:cNvSpPr/>
          <p:nvPr/>
        </p:nvSpPr>
        <p:spPr>
          <a:xfrm>
            <a:off x="7239000" y="1495454"/>
            <a:ext cx="1854995" cy="246221"/>
          </a:xfrm>
          <a:prstGeom prst="rect">
            <a:avLst/>
          </a:prstGeom>
        </p:spPr>
        <p:txBody>
          <a:bodyPr wrap="none">
            <a:spAutoFit/>
          </a:bodyPr>
          <a:lstStyle/>
          <a:p>
            <a:r>
              <a:rPr lang="en-US" sz="1000" dirty="0"/>
              <a:t>http://igbiologyy.blogspot.com/</a:t>
            </a:r>
          </a:p>
        </p:txBody>
      </p:sp>
      <p:sp>
        <p:nvSpPr>
          <p:cNvPr id="3" name="Rectangle 2"/>
          <p:cNvSpPr/>
          <p:nvPr/>
        </p:nvSpPr>
        <p:spPr>
          <a:xfrm>
            <a:off x="6452566" y="6286732"/>
            <a:ext cx="1713931" cy="246221"/>
          </a:xfrm>
          <a:prstGeom prst="rect">
            <a:avLst/>
          </a:prstGeom>
        </p:spPr>
        <p:txBody>
          <a:bodyPr wrap="none">
            <a:spAutoFit/>
          </a:bodyPr>
          <a:lstStyle/>
          <a:p>
            <a:r>
              <a:rPr lang="en-US" sz="1000" dirty="0"/>
              <a:t>http://www.livescience.com/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ruthfall.com/wp-content/uploads/2012/06/DNA-database.jpg"/>
          <p:cNvPicPr>
            <a:picLocks noChangeAspect="1" noChangeArrowheads="1"/>
          </p:cNvPicPr>
          <p:nvPr/>
        </p:nvPicPr>
        <p:blipFill>
          <a:blip r:embed="rId2" cstate="print"/>
          <a:srcRect t="55000"/>
          <a:stretch>
            <a:fillRect/>
          </a:stretch>
        </p:blipFill>
        <p:spPr bwMode="auto">
          <a:xfrm>
            <a:off x="3124200" y="1066800"/>
            <a:ext cx="3810000" cy="1714501"/>
          </a:xfrm>
          <a:prstGeom prst="rect">
            <a:avLst/>
          </a:prstGeom>
          <a:noFill/>
        </p:spPr>
      </p:pic>
      <p:sp>
        <p:nvSpPr>
          <p:cNvPr id="3" name="TextBox 2"/>
          <p:cNvSpPr txBox="1"/>
          <p:nvPr/>
        </p:nvSpPr>
        <p:spPr>
          <a:xfrm>
            <a:off x="1752600" y="1790700"/>
            <a:ext cx="989630" cy="523220"/>
          </a:xfrm>
          <a:prstGeom prst="rect">
            <a:avLst/>
          </a:prstGeom>
          <a:noFill/>
        </p:spPr>
        <p:txBody>
          <a:bodyPr wrap="none" rtlCol="0">
            <a:spAutoFit/>
          </a:bodyPr>
          <a:lstStyle/>
          <a:p>
            <a:r>
              <a:rPr lang="en-US" sz="2800" b="1" dirty="0" smtClean="0">
                <a:solidFill>
                  <a:schemeClr val="tx2">
                    <a:lumMod val="75000"/>
                  </a:schemeClr>
                </a:solidFill>
              </a:rPr>
              <a:t>sugar</a:t>
            </a:r>
            <a:endParaRPr lang="en-US" sz="2800" b="1" dirty="0">
              <a:solidFill>
                <a:schemeClr val="tx2">
                  <a:lumMod val="75000"/>
                </a:schemeClr>
              </a:solidFill>
            </a:endParaRPr>
          </a:p>
        </p:txBody>
      </p:sp>
      <p:sp>
        <p:nvSpPr>
          <p:cNvPr id="4" name="TextBox 3"/>
          <p:cNvSpPr txBox="1"/>
          <p:nvPr/>
        </p:nvSpPr>
        <p:spPr>
          <a:xfrm>
            <a:off x="1371600" y="1257300"/>
            <a:ext cx="1765548" cy="523220"/>
          </a:xfrm>
          <a:prstGeom prst="rect">
            <a:avLst/>
          </a:prstGeom>
          <a:noFill/>
        </p:spPr>
        <p:txBody>
          <a:bodyPr wrap="none" rtlCol="0">
            <a:spAutoFit/>
          </a:bodyPr>
          <a:lstStyle/>
          <a:p>
            <a:r>
              <a:rPr lang="en-US" sz="2800" b="1" dirty="0" smtClean="0">
                <a:solidFill>
                  <a:schemeClr val="accent1">
                    <a:lumMod val="75000"/>
                  </a:schemeClr>
                </a:solidFill>
              </a:rPr>
              <a:t>phosphate</a:t>
            </a:r>
            <a:endParaRPr lang="en-US" sz="2800" b="1" dirty="0">
              <a:solidFill>
                <a:schemeClr val="accent1">
                  <a:lumMod val="75000"/>
                </a:schemeClr>
              </a:solidFill>
            </a:endParaRPr>
          </a:p>
        </p:txBody>
      </p:sp>
      <p:sp>
        <p:nvSpPr>
          <p:cNvPr id="5" name="TextBox 4"/>
          <p:cNvSpPr txBox="1"/>
          <p:nvPr/>
        </p:nvSpPr>
        <p:spPr>
          <a:xfrm>
            <a:off x="2362200" y="2476500"/>
            <a:ext cx="878767" cy="523220"/>
          </a:xfrm>
          <a:prstGeom prst="rect">
            <a:avLst/>
          </a:prstGeom>
          <a:noFill/>
        </p:spPr>
        <p:txBody>
          <a:bodyPr wrap="none" rtlCol="0">
            <a:spAutoFit/>
          </a:bodyPr>
          <a:lstStyle/>
          <a:p>
            <a:r>
              <a:rPr lang="en-US" sz="2800" b="1" dirty="0">
                <a:solidFill>
                  <a:srgbClr val="00B050"/>
                </a:solidFill>
              </a:rPr>
              <a:t>b</a:t>
            </a:r>
            <a:r>
              <a:rPr lang="en-US" sz="2800" b="1" dirty="0" smtClean="0">
                <a:solidFill>
                  <a:srgbClr val="00B050"/>
                </a:solidFill>
              </a:rPr>
              <a:t>ase</a:t>
            </a:r>
          </a:p>
        </p:txBody>
      </p:sp>
      <p:cxnSp>
        <p:nvCxnSpPr>
          <p:cNvPr id="6" name="Straight Arrow Connector 5"/>
          <p:cNvCxnSpPr/>
          <p:nvPr/>
        </p:nvCxnSpPr>
        <p:spPr>
          <a:xfrm>
            <a:off x="3124200" y="1562100"/>
            <a:ext cx="381000" cy="762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67000" y="1943100"/>
            <a:ext cx="838200" cy="1524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1943100"/>
            <a:ext cx="1066800" cy="762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3352800"/>
            <a:ext cx="8229600" cy="3046988"/>
          </a:xfrm>
          <a:prstGeom prst="rect">
            <a:avLst/>
          </a:prstGeom>
          <a:noFill/>
        </p:spPr>
        <p:txBody>
          <a:bodyPr wrap="square" rtlCol="0">
            <a:spAutoFit/>
          </a:bodyPr>
          <a:lstStyle/>
          <a:p>
            <a:r>
              <a:rPr lang="en-US" sz="3200" dirty="0" smtClean="0"/>
              <a:t>Four different bases give rise to four different nucleotides in DNA.</a:t>
            </a:r>
          </a:p>
          <a:p>
            <a:r>
              <a:rPr lang="en-US" sz="3200" dirty="0"/>
              <a:t> </a:t>
            </a:r>
            <a:r>
              <a:rPr lang="en-US" sz="3200" dirty="0" smtClean="0"/>
              <a:t>         -</a:t>
            </a:r>
            <a:r>
              <a:rPr lang="en-US" sz="3200" b="1" dirty="0" smtClean="0"/>
              <a:t>bases</a:t>
            </a:r>
            <a:r>
              <a:rPr lang="en-US" sz="3200" dirty="0" smtClean="0"/>
              <a:t>:  adenine (A), guanine (G),</a:t>
            </a:r>
          </a:p>
          <a:p>
            <a:r>
              <a:rPr lang="en-US" sz="3200" dirty="0"/>
              <a:t> </a:t>
            </a:r>
            <a:r>
              <a:rPr lang="en-US" sz="3200" dirty="0" smtClean="0"/>
              <a:t>                        cytosine (C), and thymine (T)</a:t>
            </a:r>
          </a:p>
          <a:p>
            <a:r>
              <a:rPr lang="en-US" sz="3200" dirty="0"/>
              <a:t>	</a:t>
            </a:r>
            <a:r>
              <a:rPr lang="en-US" sz="3200" dirty="0" smtClean="0"/>
              <a:t>-</a:t>
            </a:r>
            <a:r>
              <a:rPr lang="en-US" sz="3200" b="1" dirty="0" smtClean="0"/>
              <a:t>pairing of bases</a:t>
            </a:r>
            <a:r>
              <a:rPr lang="en-US" sz="3200" dirty="0" smtClean="0"/>
              <a:t>:  A with T</a:t>
            </a:r>
          </a:p>
          <a:p>
            <a:r>
              <a:rPr lang="en-US" sz="3200" dirty="0"/>
              <a:t>	</a:t>
            </a:r>
            <a:r>
              <a:rPr lang="en-US" sz="3200" dirty="0" smtClean="0"/>
              <a:t>			   G with C	</a:t>
            </a:r>
          </a:p>
        </p:txBody>
      </p:sp>
      <p:sp>
        <p:nvSpPr>
          <p:cNvPr id="15" name="TextBox 14"/>
          <p:cNvSpPr txBox="1"/>
          <p:nvPr/>
        </p:nvSpPr>
        <p:spPr>
          <a:xfrm>
            <a:off x="4572000" y="2069068"/>
            <a:ext cx="370614" cy="461665"/>
          </a:xfrm>
          <a:prstGeom prst="rect">
            <a:avLst/>
          </a:prstGeom>
          <a:noFill/>
        </p:spPr>
        <p:txBody>
          <a:bodyPr wrap="none" rtlCol="0">
            <a:spAutoFit/>
          </a:bodyPr>
          <a:lstStyle/>
          <a:p>
            <a:r>
              <a:rPr lang="en-US" sz="2400" b="1" dirty="0" smtClean="0"/>
              <a:t>A</a:t>
            </a:r>
            <a:endParaRPr lang="en-US" sz="2400" b="1" dirty="0"/>
          </a:p>
        </p:txBody>
      </p:sp>
      <p:sp>
        <p:nvSpPr>
          <p:cNvPr id="16" name="TextBox 15"/>
          <p:cNvSpPr txBox="1"/>
          <p:nvPr/>
        </p:nvSpPr>
        <p:spPr>
          <a:xfrm>
            <a:off x="5257800" y="1824335"/>
            <a:ext cx="336952" cy="461665"/>
          </a:xfrm>
          <a:prstGeom prst="rect">
            <a:avLst/>
          </a:prstGeom>
          <a:noFill/>
        </p:spPr>
        <p:txBody>
          <a:bodyPr wrap="none" rtlCol="0">
            <a:spAutoFit/>
          </a:bodyPr>
          <a:lstStyle/>
          <a:p>
            <a:r>
              <a:rPr lang="en-US" sz="2400" b="1" dirty="0" smtClean="0"/>
              <a:t>T</a:t>
            </a:r>
            <a:endParaRPr lang="en-US" sz="2400" b="1" dirty="0"/>
          </a:p>
        </p:txBody>
      </p:sp>
      <p:sp>
        <p:nvSpPr>
          <p:cNvPr id="17" name="TextBox 16"/>
          <p:cNvSpPr txBox="1"/>
          <p:nvPr/>
        </p:nvSpPr>
        <p:spPr>
          <a:xfrm>
            <a:off x="4191000" y="1595735"/>
            <a:ext cx="370614" cy="461665"/>
          </a:xfrm>
          <a:prstGeom prst="rect">
            <a:avLst/>
          </a:prstGeom>
          <a:noFill/>
        </p:spPr>
        <p:txBody>
          <a:bodyPr wrap="none" rtlCol="0">
            <a:spAutoFit/>
          </a:bodyPr>
          <a:lstStyle/>
          <a:p>
            <a:r>
              <a:rPr lang="en-US" sz="2400" b="1" dirty="0" smtClean="0"/>
              <a:t>A</a:t>
            </a:r>
            <a:endParaRPr lang="en-US" sz="2400" b="1" dirty="0"/>
          </a:p>
        </p:txBody>
      </p:sp>
      <p:sp>
        <p:nvSpPr>
          <p:cNvPr id="18" name="TextBox 17"/>
          <p:cNvSpPr txBox="1"/>
          <p:nvPr/>
        </p:nvSpPr>
        <p:spPr>
          <a:xfrm>
            <a:off x="4876800" y="1595735"/>
            <a:ext cx="336952" cy="461665"/>
          </a:xfrm>
          <a:prstGeom prst="rect">
            <a:avLst/>
          </a:prstGeom>
          <a:noFill/>
        </p:spPr>
        <p:txBody>
          <a:bodyPr wrap="none" rtlCol="0">
            <a:spAutoFit/>
          </a:bodyPr>
          <a:lstStyle/>
          <a:p>
            <a:r>
              <a:rPr lang="en-US" sz="2400" b="1" dirty="0" smtClean="0"/>
              <a:t>T</a:t>
            </a:r>
            <a:endParaRPr lang="en-US" sz="2400" b="1" dirty="0"/>
          </a:p>
        </p:txBody>
      </p:sp>
      <p:sp>
        <p:nvSpPr>
          <p:cNvPr id="19" name="TextBox 18"/>
          <p:cNvSpPr txBox="1"/>
          <p:nvPr/>
        </p:nvSpPr>
        <p:spPr>
          <a:xfrm>
            <a:off x="3962400" y="1219200"/>
            <a:ext cx="380232" cy="461665"/>
          </a:xfrm>
          <a:prstGeom prst="rect">
            <a:avLst/>
          </a:prstGeom>
          <a:noFill/>
        </p:spPr>
        <p:txBody>
          <a:bodyPr wrap="none" rtlCol="0">
            <a:spAutoFit/>
          </a:bodyPr>
          <a:lstStyle/>
          <a:p>
            <a:r>
              <a:rPr lang="en-US" sz="2400" b="1" dirty="0" smtClean="0"/>
              <a:t>G</a:t>
            </a:r>
            <a:endParaRPr lang="en-US" sz="2400" b="1" dirty="0"/>
          </a:p>
        </p:txBody>
      </p:sp>
      <p:sp>
        <p:nvSpPr>
          <p:cNvPr id="20" name="TextBox 19"/>
          <p:cNvSpPr txBox="1"/>
          <p:nvPr/>
        </p:nvSpPr>
        <p:spPr>
          <a:xfrm>
            <a:off x="4526280" y="1325880"/>
            <a:ext cx="348172" cy="461665"/>
          </a:xfrm>
          <a:prstGeom prst="rect">
            <a:avLst/>
          </a:prstGeom>
          <a:noFill/>
        </p:spPr>
        <p:txBody>
          <a:bodyPr wrap="none" rtlCol="0">
            <a:spAutoFit/>
          </a:bodyPr>
          <a:lstStyle/>
          <a:p>
            <a:r>
              <a:rPr lang="en-US" sz="2400" b="1" dirty="0" smtClean="0"/>
              <a:t>C</a:t>
            </a:r>
            <a:endParaRPr lang="en-US" sz="2400" b="1" dirty="0"/>
          </a:p>
        </p:txBody>
      </p:sp>
      <p:sp>
        <p:nvSpPr>
          <p:cNvPr id="21" name="TextBox 20"/>
          <p:cNvSpPr txBox="1"/>
          <p:nvPr/>
        </p:nvSpPr>
        <p:spPr>
          <a:xfrm>
            <a:off x="7315200" y="1676400"/>
            <a:ext cx="865943" cy="523220"/>
          </a:xfrm>
          <a:prstGeom prst="rect">
            <a:avLst/>
          </a:prstGeom>
          <a:noFill/>
        </p:spPr>
        <p:txBody>
          <a:bodyPr wrap="none" rtlCol="0">
            <a:spAutoFit/>
          </a:bodyPr>
          <a:lstStyle/>
          <a:p>
            <a:r>
              <a:rPr lang="en-US" sz="2800" b="1" dirty="0" smtClean="0"/>
              <a:t>DNA</a:t>
            </a:r>
            <a:endParaRPr lang="en-US" sz="2800" b="1" dirty="0"/>
          </a:p>
        </p:txBody>
      </p:sp>
      <p:sp>
        <p:nvSpPr>
          <p:cNvPr id="22" name="Right Brace 21"/>
          <p:cNvSpPr/>
          <p:nvPr/>
        </p:nvSpPr>
        <p:spPr>
          <a:xfrm>
            <a:off x="7010400" y="1143000"/>
            <a:ext cx="304800" cy="16002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4595481" y="2876609"/>
            <a:ext cx="1713931" cy="246221"/>
          </a:xfrm>
          <a:prstGeom prst="rect">
            <a:avLst/>
          </a:prstGeom>
        </p:spPr>
        <p:txBody>
          <a:bodyPr wrap="none">
            <a:spAutoFit/>
          </a:bodyPr>
          <a:lstStyle/>
          <a:p>
            <a:r>
              <a:rPr lang="en-US" sz="1000" dirty="0"/>
              <a:t>http://www.livescience.com/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xPuNVM4cKX8/UWnyfXlVm2I/AAAAAAAAAGM/XsOazwduK9I/s1600/three+parts+of+nucleotide.jpg"/>
          <p:cNvPicPr>
            <a:picLocks noChangeAspect="1" noChangeArrowheads="1"/>
          </p:cNvPicPr>
          <p:nvPr/>
        </p:nvPicPr>
        <p:blipFill>
          <a:blip r:embed="rId2" cstate="print"/>
          <a:srcRect b="3750"/>
          <a:stretch>
            <a:fillRect/>
          </a:stretch>
        </p:blipFill>
        <p:spPr bwMode="auto">
          <a:xfrm>
            <a:off x="685800" y="1676400"/>
            <a:ext cx="3352800" cy="2475424"/>
          </a:xfrm>
          <a:prstGeom prst="rect">
            <a:avLst/>
          </a:prstGeom>
          <a:noFill/>
        </p:spPr>
      </p:pic>
      <p:pic>
        <p:nvPicPr>
          <p:cNvPr id="21508" name="Picture 4" descr="http://knowgenetics.org/wp-content/uploads/2012/12/Nucleotide-1-e1354322013275.png"/>
          <p:cNvPicPr>
            <a:picLocks noChangeAspect="1" noChangeArrowheads="1"/>
          </p:cNvPicPr>
          <p:nvPr/>
        </p:nvPicPr>
        <p:blipFill>
          <a:blip r:embed="rId3" cstate="print"/>
          <a:srcRect/>
          <a:stretch>
            <a:fillRect/>
          </a:stretch>
        </p:blipFill>
        <p:spPr bwMode="auto">
          <a:xfrm>
            <a:off x="4648200" y="838200"/>
            <a:ext cx="4292112" cy="3719831"/>
          </a:xfrm>
          <a:prstGeom prst="rect">
            <a:avLst/>
          </a:prstGeom>
          <a:noFill/>
        </p:spPr>
      </p:pic>
      <p:sp>
        <p:nvSpPr>
          <p:cNvPr id="4" name="TextBox 3"/>
          <p:cNvSpPr txBox="1"/>
          <p:nvPr/>
        </p:nvSpPr>
        <p:spPr>
          <a:xfrm>
            <a:off x="381000" y="5522893"/>
            <a:ext cx="8229600" cy="954107"/>
          </a:xfrm>
          <a:prstGeom prst="rect">
            <a:avLst/>
          </a:prstGeom>
          <a:noFill/>
        </p:spPr>
        <p:txBody>
          <a:bodyPr wrap="square" rtlCol="0">
            <a:spAutoFit/>
          </a:bodyPr>
          <a:lstStyle/>
          <a:p>
            <a:r>
              <a:rPr lang="en-US" sz="2800" dirty="0" smtClean="0"/>
              <a:t>Phosphate groups (therefore, DNA molecules too) carry </a:t>
            </a:r>
            <a:r>
              <a:rPr lang="en-US" sz="2800" b="1" dirty="0" smtClean="0">
                <a:solidFill>
                  <a:srgbClr val="C00000"/>
                </a:solidFill>
              </a:rPr>
              <a:t>negative</a:t>
            </a:r>
            <a:r>
              <a:rPr lang="en-US" sz="2800" dirty="0" smtClean="0"/>
              <a:t> charges.</a:t>
            </a:r>
          </a:p>
        </p:txBody>
      </p:sp>
      <p:sp>
        <p:nvSpPr>
          <p:cNvPr id="5" name="TextBox 4"/>
          <p:cNvSpPr txBox="1"/>
          <p:nvPr/>
        </p:nvSpPr>
        <p:spPr>
          <a:xfrm>
            <a:off x="381000" y="4810780"/>
            <a:ext cx="8229600" cy="523220"/>
          </a:xfrm>
          <a:prstGeom prst="rect">
            <a:avLst/>
          </a:prstGeom>
          <a:noFill/>
        </p:spPr>
        <p:txBody>
          <a:bodyPr wrap="square" rtlCol="0">
            <a:spAutoFit/>
          </a:bodyPr>
          <a:lstStyle/>
          <a:p>
            <a:r>
              <a:rPr lang="en-US" sz="2800" dirty="0" smtClean="0"/>
              <a:t>Base-pairing occurs through </a:t>
            </a:r>
            <a:r>
              <a:rPr lang="en-US" sz="2800" b="1" dirty="0" smtClean="0">
                <a:solidFill>
                  <a:srgbClr val="C00000"/>
                </a:solidFill>
              </a:rPr>
              <a:t>hydrogen bonds</a:t>
            </a:r>
            <a:r>
              <a:rPr lang="en-US" sz="2800" dirty="0" smtClean="0"/>
              <a:t>.</a:t>
            </a:r>
          </a:p>
        </p:txBody>
      </p:sp>
      <p:sp>
        <p:nvSpPr>
          <p:cNvPr id="2" name="Rectangle 1"/>
          <p:cNvSpPr/>
          <p:nvPr/>
        </p:nvSpPr>
        <p:spPr>
          <a:xfrm>
            <a:off x="1143000" y="4311810"/>
            <a:ext cx="1970411" cy="246221"/>
          </a:xfrm>
          <a:prstGeom prst="rect">
            <a:avLst/>
          </a:prstGeom>
        </p:spPr>
        <p:txBody>
          <a:bodyPr wrap="none">
            <a:spAutoFit/>
          </a:bodyPr>
          <a:lstStyle/>
          <a:p>
            <a:r>
              <a:rPr lang="en-US" sz="1000" dirty="0"/>
              <a:t>http://dnarnanews.blogspot.com/</a:t>
            </a:r>
          </a:p>
        </p:txBody>
      </p:sp>
      <p:sp>
        <p:nvSpPr>
          <p:cNvPr id="3" name="Rectangle 2"/>
          <p:cNvSpPr/>
          <p:nvPr/>
        </p:nvSpPr>
        <p:spPr>
          <a:xfrm>
            <a:off x="6794256" y="4565630"/>
            <a:ext cx="1510350" cy="246221"/>
          </a:xfrm>
          <a:prstGeom prst="rect">
            <a:avLst/>
          </a:prstGeom>
        </p:spPr>
        <p:txBody>
          <a:bodyPr wrap="none">
            <a:spAutoFit/>
          </a:bodyPr>
          <a:lstStyle/>
          <a:p>
            <a:r>
              <a:rPr lang="en-US" sz="1000" dirty="0"/>
              <a:t>http://knowgenetics.org/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0" y="1618595"/>
            <a:ext cx="5333999" cy="4524315"/>
          </a:xfrm>
          <a:prstGeom prst="rect">
            <a:avLst/>
          </a:prstGeom>
          <a:noFill/>
          <a:ln>
            <a:noFill/>
          </a:ln>
        </p:spPr>
        <p:txBody>
          <a:bodyPr lIns="91425" tIns="45700" rIns="91425" bIns="45700" anchor="t" anchorCtr="0">
            <a:noAutofit/>
          </a:bodyPr>
          <a:lstStyle/>
          <a:p>
            <a:pPr marL="0" marR="0" lvl="0" indent="0" algn="l" rtl="0">
              <a:buSzPct val="25000"/>
              <a:buNone/>
            </a:pPr>
            <a:r>
              <a:rPr lang="en-US" sz="2400" b="0" i="0" u="none" strike="noStrike" cap="none" baseline="0">
                <a:solidFill>
                  <a:schemeClr val="dk1"/>
                </a:solidFill>
                <a:latin typeface="Calibri"/>
                <a:ea typeface="Calibri"/>
                <a:cs typeface="Calibri"/>
                <a:sym typeface="Calibri"/>
              </a:rPr>
              <a:t>Break cells open and precipitate DNA using extraction buffer.</a:t>
            </a:r>
          </a:p>
          <a:p>
            <a:endParaRPr lang="en-US" sz="2400" b="0" i="0" u="none" strike="noStrike" cap="none" baseline="0">
              <a:solidFill>
                <a:schemeClr val="dk1"/>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When DNA comes out of solution it tends to clump together, which makes it visible.</a:t>
            </a: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  </a:t>
            </a: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You will take the clump, re-suspend it in water and run a gel to </a:t>
            </a:r>
            <a:r>
              <a:rPr lang="en-US" sz="2400" b="1" i="0" u="none" strike="noStrike" cap="none" baseline="0">
                <a:solidFill>
                  <a:srgbClr val="C00000"/>
                </a:solidFill>
                <a:latin typeface="Calibri"/>
                <a:ea typeface="Calibri"/>
                <a:cs typeface="Calibri"/>
                <a:sym typeface="Calibri"/>
              </a:rPr>
              <a:t>see if it actually is DNA.</a:t>
            </a:r>
          </a:p>
          <a:p>
            <a:endParaRPr lang="en-US" sz="2400" b="1" i="0" u="none" strike="noStrike" cap="none" baseline="0">
              <a:solidFill>
                <a:srgbClr val="C00000"/>
              </a:solidFill>
              <a:latin typeface="Calibri"/>
              <a:ea typeface="Calibri"/>
              <a:cs typeface="Calibri"/>
              <a:sym typeface="Calibri"/>
            </a:endParaRPr>
          </a:p>
          <a:p>
            <a:pPr marL="0" marR="0" lvl="0" indent="0" algn="l" rtl="0">
              <a:buSzPct val="25000"/>
              <a:buNone/>
            </a:pPr>
            <a:r>
              <a:rPr lang="en-US" sz="2400" b="0" i="0" u="none" strike="noStrike" cap="none" baseline="0">
                <a:solidFill>
                  <a:schemeClr val="dk1"/>
                </a:solidFill>
                <a:latin typeface="Calibri"/>
                <a:ea typeface="Calibri"/>
                <a:cs typeface="Calibri"/>
                <a:sym typeface="Calibri"/>
              </a:rPr>
              <a:t>As comparison, you will also run samples of water and protein.</a:t>
            </a:r>
          </a:p>
        </p:txBody>
      </p:sp>
      <p:sp>
        <p:nvSpPr>
          <p:cNvPr id="172" name="Shape 172"/>
          <p:cNvSpPr txBox="1"/>
          <p:nvPr/>
        </p:nvSpPr>
        <p:spPr>
          <a:xfrm>
            <a:off x="970676" y="0"/>
            <a:ext cx="7139006" cy="1200329"/>
          </a:xfrm>
          <a:prstGeom prst="rect">
            <a:avLst/>
          </a:prstGeom>
          <a:noFill/>
          <a:ln>
            <a:noFill/>
          </a:ln>
        </p:spPr>
        <p:txBody>
          <a:bodyPr lIns="91425" tIns="45700" rIns="91425" bIns="45700" anchor="t" anchorCtr="0">
            <a:noAutofit/>
          </a:bodyPr>
          <a:lstStyle/>
          <a:p>
            <a:pPr marL="0" marR="0" lvl="0" indent="0" algn="ctr" rtl="0">
              <a:buSzPct val="25000"/>
              <a:buNone/>
            </a:pPr>
            <a:r>
              <a:rPr lang="en-US" sz="3600" b="1" i="0" u="none" strike="noStrike" cap="none" baseline="0">
                <a:solidFill>
                  <a:schemeClr val="dk1"/>
                </a:solidFill>
                <a:latin typeface="Calibri"/>
                <a:ea typeface="Calibri"/>
                <a:cs typeface="Calibri"/>
                <a:sym typeface="Calibri"/>
              </a:rPr>
              <a:t>ACTIVITY #1</a:t>
            </a:r>
          </a:p>
          <a:p>
            <a:pPr marL="0" marR="0" lvl="0" indent="0" algn="ctr" rtl="0">
              <a:buSzPct val="25000"/>
              <a:buNone/>
            </a:pPr>
            <a:r>
              <a:rPr lang="en-US" sz="3600" b="1" i="0" u="none" strike="noStrike" cap="none" baseline="0">
                <a:solidFill>
                  <a:schemeClr val="dk1"/>
                </a:solidFill>
                <a:latin typeface="Calibri"/>
                <a:ea typeface="Calibri"/>
                <a:cs typeface="Calibri"/>
                <a:sym typeface="Calibri"/>
              </a:rPr>
              <a:t>EXTRACTING AND VISUALIZING DNA</a:t>
            </a:r>
          </a:p>
        </p:txBody>
      </p:sp>
      <p:sp>
        <p:nvSpPr>
          <p:cNvPr id="173" name="Shape 173"/>
          <p:cNvSpPr/>
          <p:nvPr/>
        </p:nvSpPr>
        <p:spPr>
          <a:xfrm>
            <a:off x="6324600" y="4267199"/>
            <a:ext cx="1904999" cy="2438399"/>
          </a:xfrm>
          <a:prstGeom prst="rect">
            <a:avLst/>
          </a:prstGeom>
          <a:blipFill>
            <a:blip r:embed="rId3"/>
            <a:stretch>
              <a:fillRect/>
            </a:stretch>
          </a:blipFill>
        </p:spPr>
      </p:sp>
      <p:sp>
        <p:nvSpPr>
          <p:cNvPr id="174" name="Shape 174"/>
          <p:cNvSpPr/>
          <p:nvPr/>
        </p:nvSpPr>
        <p:spPr>
          <a:xfrm>
            <a:off x="6785641" y="5434010"/>
            <a:ext cx="1066799" cy="914400"/>
          </a:xfrm>
          <a:prstGeom prst="ellipse">
            <a:avLst/>
          </a:prstGeom>
          <a:noFill/>
          <a:ln w="38100" cap="flat">
            <a:solidFill>
              <a:srgbClr val="C00000"/>
            </a:solidFill>
            <a:prstDash val="solid"/>
            <a:round/>
            <a:headEnd type="none" w="med" len="med"/>
            <a:tailEnd type="none" w="med" len="med"/>
          </a:ln>
        </p:spPr>
        <p:txBody>
          <a:bodyPr lIns="91425" tIns="45700" rIns="91425" bIns="45700" anchor="ctr" anchorCtr="0">
            <a:noAutofit/>
          </a:bodyPr>
          <a:lstStyle/>
          <a:p>
            <a:endParaRPr/>
          </a:p>
        </p:txBody>
      </p:sp>
      <p:pic>
        <p:nvPicPr>
          <p:cNvPr id="4098" name="Picture 2" descr="File:0825 Fresh Strawberries from Sanok, Poland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288" y="1760605"/>
            <a:ext cx="3207410" cy="21249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0879" y="3885514"/>
            <a:ext cx="1867819" cy="246221"/>
          </a:xfrm>
          <a:prstGeom prst="rect">
            <a:avLst/>
          </a:prstGeom>
        </p:spPr>
        <p:txBody>
          <a:bodyPr wrap="none">
            <a:spAutoFit/>
          </a:bodyPr>
          <a:lstStyle/>
          <a:p>
            <a:r>
              <a:rPr lang="en-US" sz="1000" dirty="0"/>
              <a:t>https://commons.wikimedia.org</a:t>
            </a:r>
          </a:p>
        </p:txBody>
      </p:sp>
    </p:spTree>
    <p:extLst>
      <p:ext uri="{BB962C8B-B14F-4D97-AF65-F5344CB8AC3E}">
        <p14:creationId xmlns:p14="http://schemas.microsoft.com/office/powerpoint/2010/main" val="4132061118"/>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673</Words>
  <Application>Microsoft Office PowerPoint</Application>
  <PresentationFormat>On-screen Show (4:3)</PresentationFormat>
  <Paragraphs>110</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Joseph's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Edwin Li</dc:creator>
  <cp:lastModifiedBy>Administrator</cp:lastModifiedBy>
  <cp:revision>91</cp:revision>
  <dcterms:created xsi:type="dcterms:W3CDTF">2013-09-14T13:50:22Z</dcterms:created>
  <dcterms:modified xsi:type="dcterms:W3CDTF">2015-06-16T15:49:09Z</dcterms:modified>
</cp:coreProperties>
</file>